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3"/>
  </p:notesMasterIdLst>
  <p:sldIdLst>
    <p:sldId id="256" r:id="rId3"/>
    <p:sldId id="350" r:id="rId4"/>
    <p:sldId id="259" r:id="rId5"/>
    <p:sldId id="355" r:id="rId6"/>
    <p:sldId id="351" r:id="rId7"/>
    <p:sldId id="352" r:id="rId8"/>
    <p:sldId id="353" r:id="rId9"/>
    <p:sldId id="354" r:id="rId10"/>
    <p:sldId id="356" r:id="rId11"/>
    <p:sldId id="358" r:id="rId12"/>
    <p:sldId id="359" r:id="rId13"/>
    <p:sldId id="360" r:id="rId14"/>
    <p:sldId id="361" r:id="rId15"/>
    <p:sldId id="363" r:id="rId16"/>
    <p:sldId id="364" r:id="rId17"/>
    <p:sldId id="376" r:id="rId18"/>
    <p:sldId id="378" r:id="rId19"/>
    <p:sldId id="379" r:id="rId20"/>
    <p:sldId id="380" r:id="rId21"/>
    <p:sldId id="365" r:id="rId22"/>
    <p:sldId id="366" r:id="rId23"/>
    <p:sldId id="367" r:id="rId24"/>
    <p:sldId id="368" r:id="rId25"/>
    <p:sldId id="369" r:id="rId26"/>
    <p:sldId id="370" r:id="rId27"/>
    <p:sldId id="371" r:id="rId28"/>
    <p:sldId id="372" r:id="rId29"/>
    <p:sldId id="374" r:id="rId30"/>
    <p:sldId id="375" r:id="rId31"/>
    <p:sldId id="282" r:id="rId3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D79B82F-7193-FB41-887A-3454C68E0DF1}">
          <p14:sldIdLst>
            <p14:sldId id="256"/>
            <p14:sldId id="350"/>
            <p14:sldId id="259"/>
            <p14:sldId id="355"/>
            <p14:sldId id="351"/>
            <p14:sldId id="352"/>
            <p14:sldId id="353"/>
            <p14:sldId id="354"/>
            <p14:sldId id="356"/>
            <p14:sldId id="358"/>
            <p14:sldId id="359"/>
            <p14:sldId id="360"/>
            <p14:sldId id="361"/>
            <p14:sldId id="363"/>
            <p14:sldId id="364"/>
            <p14:sldId id="376"/>
            <p14:sldId id="378"/>
            <p14:sldId id="379"/>
            <p14:sldId id="380"/>
            <p14:sldId id="365"/>
            <p14:sldId id="366"/>
            <p14:sldId id="367"/>
            <p14:sldId id="368"/>
            <p14:sldId id="369"/>
            <p14:sldId id="370"/>
            <p14:sldId id="371"/>
            <p14:sldId id="372"/>
            <p14:sldId id="374"/>
            <p14:sldId id="3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A4F"/>
    <a:srgbClr val="93D76B"/>
    <a:srgbClr val="2EAEB6"/>
    <a:srgbClr val="D7F2EB"/>
    <a:srgbClr val="39A9DE"/>
    <a:srgbClr val="414A4E"/>
    <a:srgbClr val="D6F1EB"/>
    <a:srgbClr val="2AB0B5"/>
    <a:srgbClr val="EEF7FB"/>
    <a:srgbClr val="1E8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2" autoAdjust="0"/>
    <p:restoredTop sz="73974" autoAdjust="0"/>
  </p:normalViewPr>
  <p:slideViewPr>
    <p:cSldViewPr snapToGrid="0" snapToObjects="1">
      <p:cViewPr varScale="1">
        <p:scale>
          <a:sx n="84" d="100"/>
          <a:sy n="84" d="100"/>
        </p:scale>
        <p:origin x="1776" y="96"/>
      </p:cViewPr>
      <p:guideLst/>
    </p:cSldViewPr>
  </p:slideViewPr>
  <p:outlineViewPr>
    <p:cViewPr>
      <p:scale>
        <a:sx n="33" d="100"/>
        <a:sy n="33" d="100"/>
      </p:scale>
      <p:origin x="0" y="-3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178046B6-AA62-B748-A7DA-A06653EDCCE3}" type="datetimeFigureOut">
              <a:rPr lang="en-US" smtClean="0"/>
              <a:pPr/>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C0CD3E5D-A0E3-CF44-B0AA-2DEC864493D7}" type="slidenum">
              <a:rPr lang="en-US" smtClean="0"/>
              <a:pPr/>
              <a:t>‹#›</a:t>
            </a:fld>
            <a:endParaRPr lang="en-US" dirty="0"/>
          </a:p>
        </p:txBody>
      </p:sp>
    </p:spTree>
    <p:extLst>
      <p:ext uri="{BB962C8B-B14F-4D97-AF65-F5344CB8AC3E}">
        <p14:creationId xmlns:p14="http://schemas.microsoft.com/office/powerpoint/2010/main" val="68502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各位老师早上好，我是许聪颖，导师陈碧欢老师。我的论文题目是：</a:t>
            </a:r>
          </a:p>
        </p:txBody>
      </p:sp>
      <p:sp>
        <p:nvSpPr>
          <p:cNvPr id="4" name="灯片编号占位符 3"/>
          <p:cNvSpPr>
            <a:spLocks noGrp="1"/>
          </p:cNvSpPr>
          <p:nvPr>
            <p:ph type="sldNum" sz="quarter" idx="10"/>
          </p:nvPr>
        </p:nvSpPr>
        <p:spPr/>
        <p:txBody>
          <a:bodyPr/>
          <a:lstStyle/>
          <a:p>
            <a:fld id="{C0CD3E5D-A0E3-CF44-B0AA-2DEC864493D7}" type="slidenum">
              <a:rPr lang="en-US" smtClean="0"/>
              <a:pPr/>
              <a:t>1</a:t>
            </a:fld>
            <a:endParaRPr lang="en-US" dirty="0"/>
          </a:p>
        </p:txBody>
      </p:sp>
    </p:spTree>
    <p:extLst>
      <p:ext uri="{BB962C8B-B14F-4D97-AF65-F5344CB8AC3E}">
        <p14:creationId xmlns:p14="http://schemas.microsoft.com/office/powerpoint/2010/main" val="22176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微软雅黑" panose="020B0503020204020204" pitchFamily="34" charset="-122"/>
                <a:ea typeface="+mn-ea"/>
                <a:cs typeface="+mn-cs"/>
              </a:rPr>
              <a:t>RQ3—</a:t>
            </a:r>
            <a:r>
              <a:rPr lang="zh-CN" altLang="en-US" sz="1200" kern="1200" dirty="0">
                <a:solidFill>
                  <a:schemeClr val="tx1"/>
                </a:solidFill>
                <a:effectLst/>
                <a:latin typeface="微软雅黑" panose="020B0503020204020204" pitchFamily="34" charset="-122"/>
                <a:ea typeface="+mn-ea"/>
                <a:cs typeface="+mn-cs"/>
              </a:rPr>
              <a:t>补丁类型分析，旨在表征开源软件漏洞的补丁类型。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12</a:t>
            </a:fld>
            <a:endParaRPr lang="en-US" dirty="0"/>
          </a:p>
        </p:txBody>
      </p:sp>
    </p:spTree>
    <p:extLst>
      <p:ext uri="{BB962C8B-B14F-4D97-AF65-F5344CB8AC3E}">
        <p14:creationId xmlns:p14="http://schemas.microsoft.com/office/powerpoint/2010/main" val="213258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对于漏洞数据库用户来说，这会给 漏洞的及时检测和修复带来较大困难。 </a:t>
            </a:r>
          </a:p>
        </p:txBody>
      </p:sp>
      <p:sp>
        <p:nvSpPr>
          <p:cNvPr id="4" name="灯片编号占位符 3"/>
          <p:cNvSpPr>
            <a:spLocks noGrp="1"/>
          </p:cNvSpPr>
          <p:nvPr>
            <p:ph type="sldNum" sz="quarter" idx="5"/>
          </p:nvPr>
        </p:nvSpPr>
        <p:spPr/>
        <p:txBody>
          <a:bodyPr/>
          <a:lstStyle/>
          <a:p>
            <a:fld id="{C0CD3E5D-A0E3-CF44-B0AA-2DEC864493D7}" type="slidenum">
              <a:rPr lang="en-US" smtClean="0"/>
              <a:pPr/>
              <a:t>13</a:t>
            </a:fld>
            <a:endParaRPr lang="en-US" dirty="0"/>
          </a:p>
        </p:txBody>
      </p:sp>
    </p:spTree>
    <p:extLst>
      <p:ext uri="{BB962C8B-B14F-4D97-AF65-F5344CB8AC3E}">
        <p14:creationId xmlns:p14="http://schemas.microsoft.com/office/powerpoint/2010/main" val="326465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14</a:t>
            </a:fld>
            <a:endParaRPr lang="en-US" dirty="0"/>
          </a:p>
        </p:txBody>
      </p:sp>
    </p:spTree>
    <p:extLst>
      <p:ext uri="{BB962C8B-B14F-4D97-AF65-F5344CB8AC3E}">
        <p14:creationId xmlns:p14="http://schemas.microsoft.com/office/powerpoint/2010/main" val="193457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基于经验研究的发现，本文设计了一个名为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的自动化开源软件漏洞的补丁识别方法。该方法可用于识别代码提交类型的补丁，并构建一对多的漏洞补丁映射关系。该方法的核心思想是</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漏洞 补丁会在讨论和解决漏洞的、多种来源的漏洞公告、分析报告等参考链接中被 频繁地提及和引用。</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因此，本文首先设计了一种基于多知识源的漏洞参考链接网络，再从该网络中选出具有最高置信度和连通度的补丁节点作为结果，并基于选定的补丁进行补丁扩展，从而构建一对多的漏洞补丁映射关系。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16</a:t>
            </a:fld>
            <a:endParaRPr lang="en-US" dirty="0"/>
          </a:p>
        </p:txBody>
      </p:sp>
    </p:spTree>
    <p:extLst>
      <p:ext uri="{BB962C8B-B14F-4D97-AF65-F5344CB8AC3E}">
        <p14:creationId xmlns:p14="http://schemas.microsoft.com/office/powerpoint/2010/main" val="275080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17</a:t>
            </a:fld>
            <a:endParaRPr lang="en-US" dirty="0"/>
          </a:p>
        </p:txBody>
      </p:sp>
    </p:spTree>
    <p:extLst>
      <p:ext uri="{BB962C8B-B14F-4D97-AF65-F5344CB8AC3E}">
        <p14:creationId xmlns:p14="http://schemas.microsoft.com/office/powerpoint/2010/main" val="2045945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18</a:t>
            </a:fld>
            <a:endParaRPr lang="en-US" dirty="0"/>
          </a:p>
        </p:txBody>
      </p:sp>
    </p:spTree>
    <p:extLst>
      <p:ext uri="{BB962C8B-B14F-4D97-AF65-F5344CB8AC3E}">
        <p14:creationId xmlns:p14="http://schemas.microsoft.com/office/powerpoint/2010/main" val="2054397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受经验研究中映射分析结果的启发，漏洞其补丁之间存在一对多的映射关系。针对这一情况，基于步骤二中选出的补丁，步骤三通过搜索同一代码库所有分支中的相关提交来扩展补丁集。</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将返回步骤二中选定的补丁和步骤三中扩展的补丁作为补丁列表返回给用户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19</a:t>
            </a:fld>
            <a:endParaRPr lang="en-US" dirty="0"/>
          </a:p>
        </p:txBody>
      </p:sp>
    </p:spTree>
    <p:extLst>
      <p:ext uri="{BB962C8B-B14F-4D97-AF65-F5344CB8AC3E}">
        <p14:creationId xmlns:p14="http://schemas.microsoft.com/office/powerpoint/2010/main" val="343112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这个研究问题旨在对比评估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 。与已有的基于启发式规则的方法、两个商业漏洞数据库相比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中各个步骤及环节设计的实际 效果及必要性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的健壮性及鲁棒性，探究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中的参数是否对结果的准确性有过大影响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 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 </a:t>
            </a: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在实际工作中实用性 </a:t>
            </a:r>
          </a:p>
        </p:txBody>
      </p:sp>
      <p:sp>
        <p:nvSpPr>
          <p:cNvPr id="4" name="灯片编号占位符 3"/>
          <p:cNvSpPr>
            <a:spLocks noGrp="1"/>
          </p:cNvSpPr>
          <p:nvPr>
            <p:ph type="sldNum" sz="quarter" idx="5"/>
          </p:nvPr>
        </p:nvSpPr>
        <p:spPr/>
        <p:txBody>
          <a:bodyPr/>
          <a:lstStyle/>
          <a:p>
            <a:fld id="{C0CD3E5D-A0E3-CF44-B0AA-2DEC864493D7}" type="slidenum">
              <a:rPr lang="en-US" smtClean="0"/>
              <a:pPr/>
              <a:t>21</a:t>
            </a:fld>
            <a:endParaRPr lang="en-US" dirty="0"/>
          </a:p>
        </p:txBody>
      </p:sp>
    </p:spTree>
    <p:extLst>
      <p:ext uri="{BB962C8B-B14F-4D97-AF65-F5344CB8AC3E}">
        <p14:creationId xmlns:p14="http://schemas.microsoft.com/office/powerpoint/2010/main" val="334400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的准确性，本节将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分别与三种基于启发式规则的 方法和两个商业漏洞数据库</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𝐷𝐵𝐴 和 𝐷𝐵𝐵</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进行比较。</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22</a:t>
            </a:fld>
            <a:endParaRPr lang="en-US" dirty="0"/>
          </a:p>
        </p:txBody>
      </p:sp>
    </p:spTree>
    <p:extLst>
      <p:ext uri="{BB962C8B-B14F-4D97-AF65-F5344CB8AC3E}">
        <p14:creationId xmlns:p14="http://schemas.microsoft.com/office/powerpoint/2010/main" val="1443061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微软雅黑" panose="020B0503020204020204" pitchFamily="34" charset="-122"/>
                <a:ea typeface="+mn-ea"/>
                <a:cs typeface="+mn-cs"/>
              </a:rPr>
              <a:t>5.4.1 </a:t>
            </a:r>
            <a:r>
              <a:rPr lang="zh-CN" altLang="en-US" sz="1200" kern="1200" dirty="0">
                <a:solidFill>
                  <a:schemeClr val="tx1"/>
                </a:solidFill>
                <a:effectLst/>
                <a:latin typeface="微软雅黑" panose="020B0503020204020204" pitchFamily="34" charset="-122"/>
                <a:ea typeface="+mn-ea"/>
                <a:cs typeface="+mn-cs"/>
              </a:rPr>
              <a:t>去除某一知识源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5.4.2 </a:t>
            </a:r>
            <a:r>
              <a:rPr lang="zh-CN" altLang="en-US" sz="1200" kern="1200" dirty="0">
                <a:solidFill>
                  <a:schemeClr val="tx1"/>
                </a:solidFill>
                <a:effectLst/>
                <a:latin typeface="微软雅黑" panose="020B0503020204020204" pitchFamily="34" charset="-122"/>
                <a:ea typeface="+mn-ea"/>
                <a:cs typeface="+mn-cs"/>
              </a:rPr>
              <a:t>去除网络构建步骤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5.4.3 </a:t>
            </a:r>
            <a:r>
              <a:rPr lang="zh-CN" altLang="en-US" sz="1200" kern="1200" dirty="0">
                <a:solidFill>
                  <a:schemeClr val="tx1"/>
                </a:solidFill>
                <a:effectLst/>
                <a:latin typeface="微软雅黑" panose="020B0503020204020204" pitchFamily="34" charset="-122"/>
                <a:ea typeface="+mn-ea"/>
                <a:cs typeface="+mn-cs"/>
              </a:rPr>
              <a:t>去除补丁选择步骤</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去除基于连通度和置信度的补丁选择方法</a:t>
            </a: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去除基于连通度或置信度的补丁选择方法</a:t>
            </a:r>
            <a:r>
              <a:rPr lang="en-US" altLang="zh-CN" sz="1200" kern="1200" dirty="0">
                <a:solidFill>
                  <a:schemeClr val="tx1"/>
                </a:solidFill>
                <a:effectLst/>
                <a:latin typeface="微软雅黑" panose="020B0503020204020204" pitchFamily="34" charset="-122"/>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变更基于连通度的方法设置</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5.4.4 </a:t>
            </a:r>
            <a:r>
              <a:rPr lang="zh-CN" altLang="en-US" sz="1200" kern="1200" dirty="0">
                <a:solidFill>
                  <a:schemeClr val="tx1"/>
                </a:solidFill>
                <a:effectLst/>
                <a:latin typeface="微软雅黑" panose="020B0503020204020204" pitchFamily="34" charset="-122"/>
                <a:ea typeface="+mn-ea"/>
                <a:cs typeface="+mn-cs"/>
              </a:rPr>
              <a:t>去除补丁扩增步骤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23</a:t>
            </a:fld>
            <a:endParaRPr lang="en-US" dirty="0"/>
          </a:p>
        </p:txBody>
      </p:sp>
    </p:spTree>
    <p:extLst>
      <p:ext uri="{BB962C8B-B14F-4D97-AF65-F5344CB8AC3E}">
        <p14:creationId xmlns:p14="http://schemas.microsoft.com/office/powerpoint/2010/main" val="102607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论文主要分为五大块。</a:t>
            </a:r>
          </a:p>
        </p:txBody>
      </p:sp>
      <p:sp>
        <p:nvSpPr>
          <p:cNvPr id="4" name="灯片编号占位符 3"/>
          <p:cNvSpPr>
            <a:spLocks noGrp="1"/>
          </p:cNvSpPr>
          <p:nvPr>
            <p:ph type="sldNum" sz="quarter" idx="5"/>
          </p:nvPr>
        </p:nvSpPr>
        <p:spPr/>
        <p:txBody>
          <a:bodyPr/>
          <a:lstStyle/>
          <a:p>
            <a:fld id="{C0CD3E5D-A0E3-CF44-B0AA-2DEC864493D7}" type="slidenum">
              <a:rPr lang="en-US" smtClean="0"/>
              <a:pPr/>
              <a:t>2</a:t>
            </a:fld>
            <a:endParaRPr lang="en-US" dirty="0"/>
          </a:p>
        </p:txBody>
      </p:sp>
    </p:spTree>
    <p:extLst>
      <p:ext uri="{BB962C8B-B14F-4D97-AF65-F5344CB8AC3E}">
        <p14:creationId xmlns:p14="http://schemas.microsoft.com/office/powerpoint/2010/main" val="1320250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本小节将评估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的准确性对参数的敏感性，及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中参数设置合 理性。</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中有两个可配置的参数，分别是</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步骤一网络构建时网络 深度限制的设置，以及步骤三补丁扩增时的相关代码提交时间跨度的设定。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综上，</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的准确率对两个可配置参数的变化不是非常敏感，且网络深度参数设置为 </a:t>
            </a:r>
            <a:r>
              <a:rPr lang="en-US" altLang="zh-CN" sz="1200" kern="1200" dirty="0">
                <a:solidFill>
                  <a:schemeClr val="tx1"/>
                </a:solidFill>
                <a:effectLst/>
                <a:latin typeface="微软雅黑" panose="020B0503020204020204" pitchFamily="34" charset="-122"/>
                <a:ea typeface="+mn-ea"/>
                <a:cs typeface="+mn-cs"/>
              </a:rPr>
              <a:t>5 </a:t>
            </a:r>
            <a:r>
              <a:rPr lang="zh-CN" altLang="en-US" sz="1200" kern="1200" dirty="0">
                <a:solidFill>
                  <a:schemeClr val="tx1"/>
                </a:solidFill>
                <a:effectLst/>
                <a:latin typeface="微软雅黑" panose="020B0503020204020204" pitchFamily="34" charset="-122"/>
                <a:ea typeface="+mn-ea"/>
                <a:cs typeface="+mn-cs"/>
              </a:rPr>
              <a:t>层、提交时间跨度设置为 </a:t>
            </a:r>
            <a:r>
              <a:rPr lang="en-US" altLang="zh-CN" sz="1200" kern="1200" dirty="0">
                <a:solidFill>
                  <a:schemeClr val="tx1"/>
                </a:solidFill>
                <a:effectLst/>
                <a:latin typeface="微软雅黑" panose="020B0503020204020204" pitchFamily="34" charset="-122"/>
                <a:ea typeface="+mn-ea"/>
                <a:cs typeface="+mn-cs"/>
              </a:rPr>
              <a:t>30 </a:t>
            </a:r>
            <a:r>
              <a:rPr lang="zh-CN" altLang="en-US" sz="1200" kern="1200" dirty="0">
                <a:solidFill>
                  <a:schemeClr val="tx1"/>
                </a:solidFill>
                <a:effectLst/>
                <a:latin typeface="微软雅黑" panose="020B0503020204020204" pitchFamily="34" charset="-122"/>
                <a:ea typeface="+mn-ea"/>
                <a:cs typeface="+mn-cs"/>
              </a:rPr>
              <a:t>天时效果相对最优。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24</a:t>
            </a:fld>
            <a:endParaRPr lang="en-US" dirty="0"/>
          </a:p>
        </p:txBody>
      </p:sp>
    </p:spTree>
    <p:extLst>
      <p:ext uri="{BB962C8B-B14F-4D97-AF65-F5344CB8AC3E}">
        <p14:creationId xmlns:p14="http://schemas.microsoft.com/office/powerpoint/2010/main" val="31707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在更大范围开源软件漏洞上的表现</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即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 本节还另外构建了两个漏洞数据集。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第一个数据集共有</a:t>
            </a:r>
            <a:r>
              <a:rPr lang="en-US" altLang="zh-CN" sz="1200" kern="1200" dirty="0">
                <a:solidFill>
                  <a:schemeClr val="tx1"/>
                </a:solidFill>
                <a:effectLst/>
                <a:latin typeface="微软雅黑" panose="020B0503020204020204" pitchFamily="34" charset="-122"/>
                <a:ea typeface="+mn-ea"/>
                <a:cs typeface="+mn-cs"/>
              </a:rPr>
              <a:t>3,185</a:t>
            </a:r>
            <a:r>
              <a:rPr lang="zh-CN" altLang="en-US" sz="1200" kern="1200" dirty="0">
                <a:solidFill>
                  <a:schemeClr val="tx1"/>
                </a:solidFill>
                <a:effectLst/>
                <a:latin typeface="微软雅黑" panose="020B0503020204020204" pitchFamily="34" charset="-122"/>
                <a:ea typeface="+mn-ea"/>
                <a:cs typeface="+mn-cs"/>
              </a:rPr>
              <a:t>个 漏洞。第二个数据集为</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共有</a:t>
            </a:r>
            <a:r>
              <a:rPr lang="en-US" altLang="zh-CN" sz="1200" kern="1200" dirty="0">
                <a:solidFill>
                  <a:schemeClr val="tx1"/>
                </a:solidFill>
                <a:effectLst/>
                <a:latin typeface="微软雅黑" panose="020B0503020204020204" pitchFamily="34" charset="-122"/>
                <a:ea typeface="+mn-ea"/>
                <a:cs typeface="+mn-cs"/>
              </a:rPr>
              <a:t>5,468</a:t>
            </a:r>
            <a:r>
              <a:rPr lang="zh-CN" altLang="en-US" sz="1200" kern="1200" dirty="0">
                <a:solidFill>
                  <a:schemeClr val="tx1"/>
                </a:solidFill>
                <a:effectLst/>
                <a:latin typeface="微软雅黑" panose="020B0503020204020204" pitchFamily="34" charset="-122"/>
                <a:ea typeface="+mn-ea"/>
                <a:cs typeface="+mn-cs"/>
              </a:rPr>
              <a:t>个漏洞。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25</a:t>
            </a:fld>
            <a:endParaRPr lang="en-US" dirty="0"/>
          </a:p>
        </p:txBody>
      </p:sp>
    </p:spTree>
    <p:extLst>
      <p:ext uri="{BB962C8B-B14F-4D97-AF65-F5344CB8AC3E}">
        <p14:creationId xmlns:p14="http://schemas.microsoft.com/office/powerpoint/2010/main" val="86269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在实际工作场景下的实用性。在实际工作中，安全专家在使用较准确的自动工具识别到补丁后，他们仍然需要对补丁进行多次确 认，以确保补丁的准确性。为了评估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在这种使用场景中的实用性，本文 开展了一项用户研究，对比分析用户在有和没有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的辅助下找到 </a:t>
            </a:r>
            <a:r>
              <a:rPr lang="en-US" altLang="zh-CN" sz="1200" kern="1200" dirty="0">
                <a:solidFill>
                  <a:schemeClr val="tx1"/>
                </a:solidFill>
                <a:effectLst/>
                <a:latin typeface="微软雅黑" panose="020B0503020204020204" pitchFamily="34" charset="-122"/>
                <a:ea typeface="+mn-ea"/>
                <a:cs typeface="+mn-cs"/>
              </a:rPr>
              <a:t>10 </a:t>
            </a:r>
            <a:r>
              <a:rPr lang="zh-CN" altLang="en-US" sz="1200" kern="1200" dirty="0">
                <a:solidFill>
                  <a:schemeClr val="tx1"/>
                </a:solidFill>
                <a:effectLst/>
                <a:latin typeface="微软雅黑" panose="020B0503020204020204" pitchFamily="34" charset="-122"/>
                <a:ea typeface="+mn-ea"/>
                <a:cs typeface="+mn-cs"/>
              </a:rPr>
              <a:t>个漏 洞补丁的用时和准确性。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26</a:t>
            </a:fld>
            <a:endParaRPr lang="en-US" dirty="0"/>
          </a:p>
        </p:txBody>
      </p:sp>
    </p:spTree>
    <p:extLst>
      <p:ext uri="{BB962C8B-B14F-4D97-AF65-F5344CB8AC3E}">
        <p14:creationId xmlns:p14="http://schemas.microsoft.com/office/powerpoint/2010/main" val="1197218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本文从准确性、削弱性、敏感度、通用性及实用性五个方面评估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进 行了评估。结果表明</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27</a:t>
            </a:fld>
            <a:endParaRPr lang="en-US" dirty="0"/>
          </a:p>
        </p:txBody>
      </p:sp>
    </p:spTree>
    <p:extLst>
      <p:ext uri="{BB962C8B-B14F-4D97-AF65-F5344CB8AC3E}">
        <p14:creationId xmlns:p14="http://schemas.microsoft.com/office/powerpoint/2010/main" val="19472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29</a:t>
            </a:fld>
            <a:endParaRPr lang="en-US" dirty="0"/>
          </a:p>
        </p:txBody>
      </p:sp>
    </p:spTree>
    <p:extLst>
      <p:ext uri="{BB962C8B-B14F-4D97-AF65-F5344CB8AC3E}">
        <p14:creationId xmlns:p14="http://schemas.microsoft.com/office/powerpoint/2010/main" val="102707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here comes to the end of our presentation. You can contact us or bring up questions via email.</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30</a:t>
            </a:fld>
            <a:endParaRPr lang="en-US" dirty="0"/>
          </a:p>
        </p:txBody>
      </p:sp>
    </p:spTree>
    <p:extLst>
      <p:ext uri="{BB962C8B-B14F-4D97-AF65-F5344CB8AC3E}">
        <p14:creationId xmlns:p14="http://schemas.microsoft.com/office/powerpoint/2010/main" val="111061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4</a:t>
            </a:fld>
            <a:endParaRPr lang="en-US" dirty="0"/>
          </a:p>
        </p:txBody>
      </p:sp>
    </p:spTree>
    <p:extLst>
      <p:ext uri="{BB962C8B-B14F-4D97-AF65-F5344CB8AC3E}">
        <p14:creationId xmlns:p14="http://schemas.microsoft.com/office/powerpoint/2010/main" val="149426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5</a:t>
            </a:fld>
            <a:endParaRPr lang="en-US" dirty="0"/>
          </a:p>
        </p:txBody>
      </p:sp>
    </p:spTree>
    <p:extLst>
      <p:ext uri="{BB962C8B-B14F-4D97-AF65-F5344CB8AC3E}">
        <p14:creationId xmlns:p14="http://schemas.microsoft.com/office/powerpoint/2010/main" val="285526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6</a:t>
            </a:fld>
            <a:endParaRPr lang="en-US" dirty="0"/>
          </a:p>
        </p:txBody>
      </p:sp>
    </p:spTree>
    <p:extLst>
      <p:ext uri="{BB962C8B-B14F-4D97-AF65-F5344CB8AC3E}">
        <p14:creationId xmlns:p14="http://schemas.microsoft.com/office/powerpoint/2010/main" val="2547024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7</a:t>
            </a:fld>
            <a:endParaRPr lang="en-US" dirty="0"/>
          </a:p>
        </p:txBody>
      </p:sp>
    </p:spTree>
    <p:extLst>
      <p:ext uri="{BB962C8B-B14F-4D97-AF65-F5344CB8AC3E}">
        <p14:creationId xmlns:p14="http://schemas.microsoft.com/office/powerpoint/2010/main" val="210462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8</a:t>
            </a:fld>
            <a:endParaRPr lang="en-US" dirty="0"/>
          </a:p>
        </p:txBody>
      </p:sp>
    </p:spTree>
    <p:extLst>
      <p:ext uri="{BB962C8B-B14F-4D97-AF65-F5344CB8AC3E}">
        <p14:creationId xmlns:p14="http://schemas.microsoft.com/office/powerpoint/2010/main" val="2347451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本文先开展了一项针对开源软件漏洞补丁的经验研究，以了解当前商业漏洞数据库中开源软件漏洞补丁的质量和特征。该经验研究涵盖五 个方面，包括补丁覆盖度分析、补丁一致性分析、补丁类型分析、补丁映射关系 以及补丁准确性分析。</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上述研究问题中，</a:t>
            </a:r>
            <a:r>
              <a:rPr lang="en" altLang="zh-CN" sz="1200" kern="1200" dirty="0">
                <a:solidFill>
                  <a:schemeClr val="tx1"/>
                </a:solidFill>
                <a:effectLst/>
                <a:latin typeface="微软雅黑" panose="020B0503020204020204" pitchFamily="34" charset="-122"/>
                <a:ea typeface="+mn-ea"/>
                <a:cs typeface="+mn-cs"/>
              </a:rPr>
              <a:t>RQ1 </a:t>
            </a:r>
            <a:r>
              <a:rPr lang="zh-CN" altLang="en-US" sz="1200" kern="1200" dirty="0">
                <a:solidFill>
                  <a:schemeClr val="tx1"/>
                </a:solidFill>
                <a:effectLst/>
                <a:latin typeface="微软雅黑" panose="020B0503020204020204" pitchFamily="34" charset="-122"/>
                <a:ea typeface="+mn-ea"/>
                <a:cs typeface="+mn-cs"/>
              </a:rPr>
              <a:t>用来评估漏洞数据库中开源软件漏洞的补丁缺失情 况，</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用来评估不同漏洞数据库间漏洞补丁的不一致情况，</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用来 表征常见的补丁类型以及开源漏洞及其补丁之间的映射关系，</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可用来评估 不同漏洞数据库中漏洞补丁的准确性。总得来说，</a:t>
            </a:r>
            <a:r>
              <a:rPr lang="en" altLang="zh-CN" sz="1200" kern="1200" dirty="0">
                <a:solidFill>
                  <a:schemeClr val="tx1"/>
                </a:solidFill>
                <a:effectLst/>
                <a:latin typeface="微软雅黑" panose="020B0503020204020204" pitchFamily="34" charset="-122"/>
                <a:ea typeface="+mn-ea"/>
                <a:cs typeface="+mn-cs"/>
              </a:rPr>
              <a:t>RQ1</a:t>
            </a:r>
            <a:r>
              <a:rPr lang="zh-CN" altLang="e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的结果旨 在从不同的角度评估补丁质量，并挖掘出对自动化补丁识别方法的需求</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旨在从不同角度捕捉开源软件漏洞补丁的特征，并为自动化补丁识别方法 的设计提供启发。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研究发现</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商业漏洞数据库中开源软件漏洞补丁的质 量并不理想。补丁缺失情况较为普遍，商业数据库中漏洞补丁覆盖率仅为 </a:t>
            </a:r>
            <a:r>
              <a:rPr lang="en-US" altLang="zh-CN" sz="1200" kern="1200" dirty="0">
                <a:solidFill>
                  <a:schemeClr val="tx1"/>
                </a:solidFill>
                <a:effectLst/>
                <a:latin typeface="微软雅黑" panose="020B0503020204020204" pitchFamily="34" charset="-122"/>
                <a:ea typeface="+mn-ea"/>
                <a:cs typeface="+mn-cs"/>
              </a:rPr>
              <a:t>41.0% </a:t>
            </a:r>
            <a:r>
              <a:rPr lang="zh-CN" altLang="en-US" sz="1200" kern="1200" dirty="0">
                <a:solidFill>
                  <a:schemeClr val="tx1"/>
                </a:solidFill>
                <a:effectLst/>
                <a:latin typeface="微软雅黑" panose="020B0503020204020204" pitchFamily="34" charset="-122"/>
                <a:ea typeface="+mn-ea"/>
                <a:cs typeface="+mn-cs"/>
              </a:rPr>
              <a:t>左右。对于有多个补丁的漏洞，商业数据库经常会遗漏部分补丁。</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开源软件 漏洞补丁在类型、映射关系方面有一定的特殊性。</a:t>
            </a:r>
            <a:r>
              <a:rPr lang="en-US" altLang="zh-CN" sz="1200" kern="1200" dirty="0">
                <a:solidFill>
                  <a:schemeClr val="tx1"/>
                </a:solidFill>
                <a:effectLst/>
                <a:latin typeface="微软雅黑" panose="020B0503020204020204" pitchFamily="34" charset="-122"/>
                <a:ea typeface="+mn-ea"/>
                <a:cs typeface="+mn-cs"/>
              </a:rPr>
              <a:t>93.7% </a:t>
            </a:r>
            <a:r>
              <a:rPr lang="zh-CN" altLang="en-US" sz="1200" kern="1200" dirty="0">
                <a:solidFill>
                  <a:schemeClr val="tx1"/>
                </a:solidFill>
                <a:effectLst/>
                <a:latin typeface="微软雅黑" panose="020B0503020204020204" pitchFamily="34" charset="-122"/>
                <a:ea typeface="+mn-ea"/>
                <a:cs typeface="+mn-cs"/>
              </a:rPr>
              <a:t>的补丁类型都是 </a:t>
            </a:r>
            <a:r>
              <a:rPr lang="en" altLang="zh-CN" sz="1200" kern="1200" dirty="0">
                <a:solidFill>
                  <a:schemeClr val="tx1"/>
                </a:solidFill>
                <a:effectLst/>
                <a:latin typeface="微软雅黑" panose="020B0503020204020204" pitchFamily="34" charset="-122"/>
                <a:ea typeface="+mn-ea"/>
                <a:cs typeface="+mn-cs"/>
              </a:rPr>
              <a:t>GitHub </a:t>
            </a:r>
            <a:r>
              <a:rPr lang="zh-CN" altLang="en-US" sz="1200" kern="1200" dirty="0">
                <a:solidFill>
                  <a:schemeClr val="tx1"/>
                </a:solidFill>
                <a:effectLst/>
                <a:latin typeface="微软雅黑" panose="020B0503020204020204" pitchFamily="34" charset="-122"/>
                <a:ea typeface="+mn-ea"/>
                <a:cs typeface="+mn-cs"/>
              </a:rPr>
              <a:t>的代码提交，且超过 </a:t>
            </a:r>
            <a:r>
              <a:rPr lang="en-US" altLang="zh-CN" sz="1200" kern="1200" dirty="0">
                <a:solidFill>
                  <a:schemeClr val="tx1"/>
                </a:solidFill>
                <a:effectLst/>
                <a:latin typeface="微软雅黑" panose="020B0503020204020204" pitchFamily="34" charset="-122"/>
                <a:ea typeface="+mn-ea"/>
                <a:cs typeface="+mn-cs"/>
              </a:rPr>
              <a:t>40% </a:t>
            </a:r>
            <a:r>
              <a:rPr lang="zh-CN" altLang="en-US" sz="1200" kern="1200" dirty="0">
                <a:solidFill>
                  <a:schemeClr val="tx1"/>
                </a:solidFill>
                <a:effectLst/>
                <a:latin typeface="微软雅黑" panose="020B0503020204020204" pitchFamily="34" charset="-122"/>
                <a:ea typeface="+mn-ea"/>
                <a:cs typeface="+mn-cs"/>
              </a:rPr>
              <a:t>的漏洞与其补丁是一对多的映射关系。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10</a:t>
            </a:fld>
            <a:endParaRPr lang="en-US" dirty="0"/>
          </a:p>
        </p:txBody>
      </p:sp>
    </p:spTree>
    <p:extLst>
      <p:ext uri="{BB962C8B-B14F-4D97-AF65-F5344CB8AC3E}">
        <p14:creationId xmlns:p14="http://schemas.microsoft.com/office/powerpoint/2010/main" val="3549908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RQ1—</a:t>
            </a:r>
            <a:r>
              <a:rPr lang="zh-CN" altLang="en-US" sz="1200" kern="1200" dirty="0">
                <a:solidFill>
                  <a:schemeClr val="tx1"/>
                </a:solidFill>
                <a:effectLst/>
                <a:latin typeface="微软雅黑" panose="020B0503020204020204" pitchFamily="34" charset="-122"/>
                <a:ea typeface="+mn-ea"/>
                <a:cs typeface="+mn-cs"/>
              </a:rPr>
              <a:t>补丁覆盖率分析，旨在评估漏洞数据库中开源软件漏洞的补丁缺失 情况。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由此可见，数据库 𝐷𝐵𝐴 和 𝐷𝐵𝐵 中开源软件漏洞的补丁覆盖率都比较低，仅 为 </a:t>
            </a:r>
            <a:r>
              <a:rPr lang="en-US" altLang="zh-CN" sz="1200" kern="1200" dirty="0">
                <a:solidFill>
                  <a:schemeClr val="tx1"/>
                </a:solidFill>
                <a:effectLst/>
                <a:latin typeface="微软雅黑" panose="020B0503020204020204" pitchFamily="34" charset="-122"/>
                <a:ea typeface="+mn-ea"/>
                <a:cs typeface="+mn-cs"/>
              </a:rPr>
              <a:t>41.8% </a:t>
            </a:r>
            <a:r>
              <a:rPr lang="zh-CN" altLang="en-US" sz="1200" kern="1200" dirty="0">
                <a:solidFill>
                  <a:schemeClr val="tx1"/>
                </a:solidFill>
                <a:effectLst/>
                <a:latin typeface="微软雅黑" panose="020B0503020204020204" pitchFamily="34" charset="-122"/>
                <a:ea typeface="+mn-ea"/>
                <a:cs typeface="+mn-cs"/>
              </a:rPr>
              <a:t>和 </a:t>
            </a:r>
            <a:r>
              <a:rPr lang="en-US" altLang="zh-CN" sz="1200" kern="1200" dirty="0">
                <a:solidFill>
                  <a:schemeClr val="tx1"/>
                </a:solidFill>
                <a:effectLst/>
                <a:latin typeface="微软雅黑" panose="020B0503020204020204" pitchFamily="34" charset="-122"/>
                <a:ea typeface="+mn-ea"/>
                <a:cs typeface="+mn-cs"/>
              </a:rPr>
              <a:t>41.2%</a:t>
            </a:r>
            <a:r>
              <a:rPr lang="zh-CN" altLang="en-US" sz="1200" kern="1200" dirty="0">
                <a:solidFill>
                  <a:schemeClr val="tx1"/>
                </a:solidFill>
                <a:effectLst/>
                <a:latin typeface="微软雅黑" panose="020B0503020204020204" pitchFamily="34" charset="-122"/>
                <a:ea typeface="+mn-ea"/>
                <a:cs typeface="+mn-cs"/>
              </a:rPr>
              <a:t>，这说明开源软件漏洞补丁缺失情况较为普遍。同时，这也体 现出自动化补丁识别方法的必要性，可用于填补数据库中缺失的补丁。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11</a:t>
            </a:fld>
            <a:endParaRPr lang="en-US" dirty="0"/>
          </a:p>
        </p:txBody>
      </p:sp>
    </p:spTree>
    <p:extLst>
      <p:ext uri="{BB962C8B-B14F-4D97-AF65-F5344CB8AC3E}">
        <p14:creationId xmlns:p14="http://schemas.microsoft.com/office/powerpoint/2010/main" val="270821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4844" y="5512526"/>
            <a:ext cx="2845054" cy="1391107"/>
          </a:xfrm>
          <a:prstGeom prst="rect">
            <a:avLst/>
          </a:prstGeom>
        </p:spPr>
      </p:pic>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字体使用 </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行距</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声明</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英文 </a:t>
            </a:r>
            <a:r>
              <a:rPr kumimoji="0" lang="is-I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Microsoft YaHei</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中文 微软雅黑</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正文 </a:t>
            </a: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cn.bing.com</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PPT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模板、</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Word</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文档、</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Excel</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86273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OfficePLUS</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背景图片素材</a:t>
            </a: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OfficePLUS</a:t>
            </a:r>
            <a:endParaRPr lang="zh-CN" altLang="en-US"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23910" y="4458724"/>
            <a:ext cx="334418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点击</a:t>
            </a:r>
            <a:r>
              <a:rPr kumimoji="1" lang="en-US" altLang="zh-CN" sz="1333" b="0" i="0" u="none" strike="noStrike" kern="0" cap="none" spc="0" normalizeH="0" baseline="0" noProof="0" dirty="0">
                <a:ln>
                  <a:noFill/>
                </a:ln>
                <a:solidFill>
                  <a:srgbClr val="000000"/>
                </a:solidFill>
                <a:effectLst/>
                <a:uLnTx/>
                <a:uFillTx/>
                <a:latin typeface="微软雅黑" panose="020B0503020204020204" pitchFamily="34" charset="-122"/>
                <a:ea typeface="Segoe UI Light" charset="0"/>
                <a:cs typeface="Times New Roman" panose="02020603050405020304" pitchFamily="18" charset="0"/>
              </a:rPr>
              <a:t>Logo</a:t>
            </a: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22187" y="2557060"/>
            <a:ext cx="10347626" cy="1444619"/>
          </a:xfrm>
        </p:spPr>
        <p:txBody>
          <a:body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
        <p:nvSpPr>
          <p:cNvPr id="3" name="TextBox 2"/>
          <p:cNvSpPr txBox="1"/>
          <p:nvPr/>
        </p:nvSpPr>
        <p:spPr>
          <a:xfrm>
            <a:off x="1956913" y="4639196"/>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4" name="文本框 3">
            <a:extLst>
              <a:ext uri="{FF2B5EF4-FFF2-40B4-BE49-F238E27FC236}">
                <a16:creationId xmlns:a16="http://schemas.microsoft.com/office/drawing/2014/main" id="{3A9CD4D0-ECEC-7B4B-BEAA-2D68FEF8D7FA}"/>
              </a:ext>
            </a:extLst>
          </p:cNvPr>
          <p:cNvSpPr txBox="1"/>
          <p:nvPr/>
        </p:nvSpPr>
        <p:spPr>
          <a:xfrm>
            <a:off x="188259" y="550078"/>
            <a:ext cx="3877985"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硕士学位论文预答辩</a:t>
            </a:r>
          </a:p>
        </p:txBody>
      </p:sp>
      <p:pic>
        <p:nvPicPr>
          <p:cNvPr id="5" name="图片 4">
            <a:extLst>
              <a:ext uri="{FF2B5EF4-FFF2-40B4-BE49-F238E27FC236}">
                <a16:creationId xmlns:a16="http://schemas.microsoft.com/office/drawing/2014/main" id="{432A92AB-A55D-1144-917B-92EE66B68904}"/>
              </a:ext>
            </a:extLst>
          </p:cNvPr>
          <p:cNvPicPr>
            <a:picLocks/>
          </p:cNvPicPr>
          <p:nvPr/>
        </p:nvPicPr>
        <p:blipFill rotWithShape="1">
          <a:blip r:embed="rId3"/>
          <a:srcRect b="14933"/>
          <a:stretch/>
        </p:blipFill>
        <p:spPr>
          <a:xfrm>
            <a:off x="10633655" y="368288"/>
            <a:ext cx="1163285" cy="948356"/>
          </a:xfrm>
          <a:prstGeom prst="rect">
            <a:avLst/>
          </a:prstGeom>
        </p:spPr>
      </p:pic>
    </p:spTree>
    <p:extLst>
      <p:ext uri="{BB962C8B-B14F-4D97-AF65-F5344CB8AC3E}">
        <p14:creationId xmlns:p14="http://schemas.microsoft.com/office/powerpoint/2010/main" val="4192429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2.1 </a:t>
            </a:r>
            <a:r>
              <a:rPr kumimoji="1" lang="zh-CN" altLang="en-US" dirty="0">
                <a:cs typeface="Times New Roman" panose="02020603050405020304" pitchFamily="18" charset="0"/>
              </a:rPr>
              <a:t>研究设计及数据准备</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研究目的</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数据准备</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2562400"/>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探究当前商业漏洞数据库中开源软件漏洞补丁的质量和特征，包括补丁覆盖度、补丁一致性、补丁类型、补丁映射以及补丁准确性</a:t>
            </a:r>
            <a:r>
              <a:rPr lang="en-US" altLang="zh-CN" dirty="0">
                <a:latin typeface="微软雅黑" panose="020B0503020204020204" pitchFamily="34" charset="-122"/>
              </a:rPr>
              <a:t>5</a:t>
            </a:r>
            <a:r>
              <a:rPr lang="zh-CN" altLang="en-US" dirty="0">
                <a:latin typeface="微软雅黑" panose="020B0503020204020204" pitchFamily="34" charset="-122"/>
              </a:rPr>
              <a:t>个方面。</a:t>
            </a: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2994634"/>
            <a:ext cx="11174882" cy="2031325"/>
          </a:xfrm>
          <a:prstGeom prst="rect">
            <a:avLst/>
          </a:prstGeom>
          <a:noFill/>
        </p:spPr>
        <p:txBody>
          <a:bodyPr wrap="square" rtlCol="0">
            <a:spAutoFit/>
          </a:bodyPr>
          <a:lstStyle/>
          <a:p>
            <a:pPr marL="285750" indent="-285750">
              <a:buFont typeface="Arial" panose="020B0604020202020204" pitchFamily="34" charset="0"/>
              <a:buChar char="•"/>
            </a:pPr>
            <a:r>
              <a:rPr lang="en" altLang="zh-CN" dirty="0">
                <a:latin typeface="微软雅黑" panose="020B0503020204020204" pitchFamily="34" charset="-122"/>
              </a:rPr>
              <a:t>RQ1</a:t>
            </a:r>
            <a:r>
              <a:rPr lang="zh-CN" altLang="en-US" dirty="0">
                <a:latin typeface="微软雅黑" panose="020B0503020204020204" pitchFamily="34" charset="-122"/>
              </a:rPr>
              <a:t> 补丁覆盖率分析</a:t>
            </a:r>
            <a:r>
              <a:rPr lang="en-US" altLang="zh-CN" dirty="0">
                <a:latin typeface="微软雅黑" panose="020B0503020204020204" pitchFamily="34" charset="-122"/>
              </a:rPr>
              <a:t>:</a:t>
            </a:r>
            <a:r>
              <a:rPr lang="zh-CN" altLang="en-US" dirty="0">
                <a:latin typeface="微软雅黑" panose="020B0503020204020204" pitchFamily="34" charset="-122"/>
              </a:rPr>
              <a:t> 当前商业漏洞数据库中，漏洞补丁的覆盖度如何</a:t>
            </a:r>
            <a:r>
              <a:rPr lang="en-US" altLang="zh-CN" dirty="0">
                <a:latin typeface="微软雅黑" panose="020B0503020204020204" pitchFamily="34" charset="-122"/>
              </a:rPr>
              <a:t>?</a:t>
            </a:r>
            <a:r>
              <a:rPr lang="zh-CN" altLang="en-US" dirty="0">
                <a:latin typeface="微软雅黑" panose="020B0503020204020204" pitchFamily="34" charset="-122"/>
              </a:rPr>
              <a:t>即，有多少漏洞含有补丁知识</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RQ2</a:t>
            </a:r>
            <a:r>
              <a:rPr lang="zh-CN" altLang="en-US" dirty="0">
                <a:latin typeface="微软雅黑" panose="020B0503020204020204" pitchFamily="34" charset="-122"/>
              </a:rPr>
              <a:t> 补丁一致性分析</a:t>
            </a:r>
            <a:r>
              <a:rPr lang="en-US" altLang="zh-CN" dirty="0">
                <a:latin typeface="微软雅黑" panose="020B0503020204020204" pitchFamily="34" charset="-122"/>
              </a:rPr>
              <a:t>:</a:t>
            </a:r>
            <a:r>
              <a:rPr lang="zh-CN" altLang="en-US" dirty="0">
                <a:latin typeface="微软雅黑" panose="020B0503020204020204" pitchFamily="34" charset="-122"/>
              </a:rPr>
              <a:t> 不同漏洞库间，漏洞补丁的一致性如何</a:t>
            </a:r>
            <a:r>
              <a:rPr lang="en-US" altLang="zh-CN" dirty="0">
                <a:latin typeface="微软雅黑" panose="020B0503020204020204" pitchFamily="34" charset="-122"/>
              </a:rPr>
              <a:t>?</a:t>
            </a:r>
            <a:r>
              <a:rPr lang="zh-CN" altLang="en-US" dirty="0">
                <a:latin typeface="微软雅黑" panose="020B0503020204020204" pitchFamily="34" charset="-122"/>
              </a:rPr>
              <a:t>即，有多少漏洞在不同漏洞数据库中有相同的补丁</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RQ3</a:t>
            </a:r>
            <a:r>
              <a:rPr lang="zh-CN" altLang="en-US" dirty="0">
                <a:latin typeface="微软雅黑" panose="020B0503020204020204" pitchFamily="34" charset="-122"/>
              </a:rPr>
              <a:t> 补丁类型分析</a:t>
            </a:r>
            <a:r>
              <a:rPr lang="en-US" altLang="zh-CN" dirty="0">
                <a:latin typeface="微软雅黑" panose="020B0503020204020204" pitchFamily="34" charset="-122"/>
              </a:rPr>
              <a:t>:</a:t>
            </a:r>
            <a:r>
              <a:rPr lang="zh-CN" altLang="en-US" dirty="0">
                <a:latin typeface="微软雅黑" panose="020B0503020204020204" pitchFamily="34" charset="-122"/>
              </a:rPr>
              <a:t> 开源软件漏洞补丁有哪些类型</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RQ4</a:t>
            </a:r>
            <a:r>
              <a:rPr lang="zh-CN" altLang="en-US" dirty="0">
                <a:latin typeface="微软雅黑" panose="020B0503020204020204" pitchFamily="34" charset="-122"/>
              </a:rPr>
              <a:t> 补丁映射分析</a:t>
            </a:r>
            <a:r>
              <a:rPr lang="en-US" altLang="zh-CN" dirty="0">
                <a:latin typeface="微软雅黑" panose="020B0503020204020204" pitchFamily="34" charset="-122"/>
              </a:rPr>
              <a:t>:</a:t>
            </a:r>
            <a:r>
              <a:rPr lang="zh-CN" altLang="en-US" dirty="0">
                <a:latin typeface="微软雅黑" panose="020B0503020204020204" pitchFamily="34" charset="-122"/>
              </a:rPr>
              <a:t> 开源软件漏洞与其补丁在数量上有怎样的映射关系</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RQ5</a:t>
            </a:r>
            <a:r>
              <a:rPr lang="zh-CN" altLang="en-US" dirty="0">
                <a:latin typeface="微软雅黑" panose="020B0503020204020204" pitchFamily="34" charset="-122"/>
              </a:rPr>
              <a:t> 补丁准确性分析</a:t>
            </a:r>
            <a:r>
              <a:rPr lang="en-US" altLang="zh-CN" dirty="0">
                <a:latin typeface="微软雅黑" panose="020B0503020204020204" pitchFamily="34" charset="-122"/>
              </a:rPr>
              <a:t>:</a:t>
            </a:r>
            <a:r>
              <a:rPr lang="zh-CN" altLang="en-US" dirty="0">
                <a:latin typeface="微软雅黑" panose="020B0503020204020204" pitchFamily="34" charset="-122"/>
              </a:rPr>
              <a:t> 当前商业漏洞数据库中，漏洞补丁的准确性如何</a:t>
            </a:r>
            <a:r>
              <a:rPr lang="en-US" altLang="zh-CN" dirty="0">
                <a:latin typeface="微软雅黑" panose="020B0503020204020204" pitchFamily="34" charset="-122"/>
              </a:rPr>
              <a:t>?</a:t>
            </a:r>
          </a:p>
          <a:p>
            <a:pPr marL="285750" indent="-285750">
              <a:buFont typeface="Arial" panose="020B0604020202020204" pitchFamily="34" charset="0"/>
              <a:buChar char="•"/>
            </a:pPr>
            <a:endParaRPr lang="zh-CN" altLang="en-US" dirty="0"/>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0917495"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从五家知名度较高的商业公司</a:t>
            </a:r>
            <a:r>
              <a:rPr lang="en" altLang="zh-CN" dirty="0">
                <a:latin typeface="微软雅黑" panose="020B0503020204020204" pitchFamily="34" charset="-122"/>
              </a:rPr>
              <a:t>Black Duck</a:t>
            </a:r>
            <a:r>
              <a:rPr lang="zh-CN" altLang="en" dirty="0">
                <a:latin typeface="微软雅黑" panose="020B0503020204020204" pitchFamily="34" charset="-122"/>
              </a:rPr>
              <a:t>、</a:t>
            </a:r>
            <a:r>
              <a:rPr lang="en" altLang="zh-CN" dirty="0" err="1">
                <a:latin typeface="微软雅黑" panose="020B0503020204020204" pitchFamily="34" charset="-122"/>
              </a:rPr>
              <a:t>Sonatype</a:t>
            </a:r>
            <a:r>
              <a:rPr lang="zh-CN" altLang="en" dirty="0">
                <a:latin typeface="微软雅黑" panose="020B0503020204020204" pitchFamily="34" charset="-122"/>
              </a:rPr>
              <a:t>、</a:t>
            </a:r>
            <a:r>
              <a:rPr lang="en" altLang="zh-CN" dirty="0" err="1">
                <a:latin typeface="微软雅黑" panose="020B0503020204020204" pitchFamily="34" charset="-122"/>
              </a:rPr>
              <a:t>WhiteSource</a:t>
            </a:r>
            <a:r>
              <a:rPr lang="zh-CN" altLang="en" dirty="0">
                <a:latin typeface="微软雅黑" panose="020B0503020204020204" pitchFamily="34" charset="-122"/>
              </a:rPr>
              <a:t>、 </a:t>
            </a:r>
            <a:r>
              <a:rPr lang="en" altLang="zh-CN" dirty="0">
                <a:latin typeface="微软雅黑" panose="020B0503020204020204" pitchFamily="34" charset="-122"/>
              </a:rPr>
              <a:t>Veracode </a:t>
            </a:r>
            <a:r>
              <a:rPr lang="zh-CN" altLang="en-US" dirty="0">
                <a:latin typeface="微软雅黑" panose="020B0503020204020204" pitchFamily="34" charset="-122"/>
              </a:rPr>
              <a:t>和 </a:t>
            </a:r>
            <a:r>
              <a:rPr lang="en" altLang="zh-CN" dirty="0" err="1">
                <a:latin typeface="微软雅黑" panose="020B0503020204020204" pitchFamily="34" charset="-122"/>
              </a:rPr>
              <a:t>Snyk</a:t>
            </a:r>
            <a:r>
              <a:rPr lang="zh-CN" altLang="en" dirty="0">
                <a:latin typeface="微软雅黑" panose="020B0503020204020204" pitchFamily="34" charset="-122"/>
              </a:rPr>
              <a:t>中</a:t>
            </a:r>
            <a:r>
              <a:rPr lang="zh-CN" altLang="en-US" dirty="0"/>
              <a:t>，选择两个漏洞数据库作为研究对象，简称为：𝐷𝐵𝐴 和 𝐷𝐵𝐵，共获取</a:t>
            </a:r>
            <a:r>
              <a:rPr lang="en-US" altLang="zh-CN" dirty="0"/>
              <a:t>10070</a:t>
            </a:r>
            <a:r>
              <a:rPr lang="zh-CN" altLang="en-US" dirty="0"/>
              <a:t>个开源漏洞，用以研究</a:t>
            </a:r>
            <a:r>
              <a:rPr lang="en-US" altLang="zh-CN" dirty="0"/>
              <a:t>RQ1</a:t>
            </a:r>
            <a:r>
              <a:rPr lang="zh-CN" altLang="en-US" dirty="0"/>
              <a:t>和</a:t>
            </a:r>
            <a:r>
              <a:rPr lang="en-US" altLang="zh-CN" dirty="0"/>
              <a:t>RQ2</a:t>
            </a:r>
            <a:r>
              <a:rPr lang="zh-CN" altLang="en-US" dirty="0"/>
              <a:t>。</a:t>
            </a:r>
            <a:endParaRPr lang="en-US" altLang="zh-CN" dirty="0"/>
          </a:p>
          <a:p>
            <a:pPr marL="285750" indent="-285750">
              <a:buFont typeface="Arial" panose="020B0604020202020204" pitchFamily="34" charset="0"/>
              <a:buChar char="•"/>
            </a:pPr>
            <a:r>
              <a:rPr lang="zh-CN" altLang="en-US" dirty="0"/>
              <a:t>基于</a:t>
            </a:r>
            <a:r>
              <a:rPr lang="en-US" altLang="zh-CN" dirty="0"/>
              <a:t>10070</a:t>
            </a:r>
            <a:r>
              <a:rPr lang="zh-CN" altLang="en-US" dirty="0"/>
              <a:t>个开源漏洞，人工查找</a:t>
            </a:r>
            <a:r>
              <a:rPr lang="en-US" altLang="zh-CN" dirty="0"/>
              <a:t>1295</a:t>
            </a:r>
            <a:r>
              <a:rPr lang="zh-CN" altLang="en-US" dirty="0"/>
              <a:t>个安全漏洞的补丁，用以准确地研究</a:t>
            </a:r>
            <a:r>
              <a:rPr lang="en-US" altLang="zh-CN" dirty="0"/>
              <a:t>RQ3</a:t>
            </a:r>
            <a:r>
              <a:rPr lang="zh-CN" altLang="en-US" dirty="0"/>
              <a:t>、</a:t>
            </a:r>
            <a:r>
              <a:rPr lang="en-US" altLang="zh-CN" dirty="0"/>
              <a:t>4</a:t>
            </a:r>
            <a:r>
              <a:rPr lang="zh-CN" altLang="en-US" dirty="0"/>
              <a:t>、</a:t>
            </a:r>
            <a:r>
              <a:rPr lang="en-US" altLang="zh-CN" dirty="0"/>
              <a:t>5</a:t>
            </a:r>
            <a:r>
              <a:rPr lang="zh-CN" altLang="en-US" dirty="0"/>
              <a:t>。</a:t>
            </a:r>
          </a:p>
          <a:p>
            <a:endParaRPr lang="zh-CN" altLang="en-US" dirty="0"/>
          </a:p>
        </p:txBody>
      </p:sp>
    </p:spTree>
    <p:extLst>
      <p:ext uri="{BB962C8B-B14F-4D97-AF65-F5344CB8AC3E}">
        <p14:creationId xmlns:p14="http://schemas.microsoft.com/office/powerpoint/2010/main" val="289335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a:t>
            </a:r>
            <a:r>
              <a:rPr kumimoji="1" lang="zh-CN" altLang="en-US" sz="1800" dirty="0">
                <a:solidFill>
                  <a:schemeClr val="tx1"/>
                </a:solidFill>
                <a:latin typeface="+mn-lt"/>
                <a:ea typeface="+mn-ea"/>
                <a:cs typeface="+mn-cs"/>
              </a:rPr>
              <a:t> 补丁覆盖率分析 </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497053" y="1951672"/>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10,070 </a:t>
            </a:r>
            <a:r>
              <a:rPr lang="zh-CN" altLang="en-US" dirty="0"/>
              <a:t>个开源软件漏洞中，仅有</a:t>
            </a:r>
            <a:r>
              <a:rPr lang="en-US" altLang="zh-CN" dirty="0"/>
              <a:t>4,602</a:t>
            </a:r>
            <a:r>
              <a:rPr lang="zh-CN" altLang="en-US" dirty="0"/>
              <a:t>个漏洞含有补丁，补丁覆盖率为</a:t>
            </a:r>
            <a:r>
              <a:rPr lang="en-US" altLang="zh-CN" dirty="0"/>
              <a:t>45.7%</a:t>
            </a:r>
            <a:r>
              <a:rPr lang="zh-CN" altLang="en-US" dirty="0"/>
              <a:t>。 </a:t>
            </a:r>
            <a:endParaRPr lang="en-US" altLang="zh-CN" dirty="0"/>
          </a:p>
          <a:p>
            <a:pPr marL="285750" indent="-285750">
              <a:buFont typeface="Arial" panose="020B0604020202020204" pitchFamily="34" charset="0"/>
              <a:buChar char="•"/>
            </a:pPr>
            <a:r>
              <a:rPr lang="zh-CN" altLang="en-US" dirty="0"/>
              <a:t>𝐷𝐵𝐴 中， </a:t>
            </a:r>
            <a:r>
              <a:rPr lang="en-US" altLang="zh-CN" dirty="0"/>
              <a:t>3,607(41.8%)</a:t>
            </a:r>
            <a:r>
              <a:rPr lang="zh-CN" altLang="en-US" dirty="0"/>
              <a:t>的漏洞含有补丁；𝐷𝐵𝐵 中，</a:t>
            </a:r>
            <a:r>
              <a:rPr lang="en-US" altLang="zh-CN" dirty="0"/>
              <a:t>2,412(41.2%)</a:t>
            </a:r>
            <a:r>
              <a:rPr lang="zh-CN" altLang="en-US" dirty="0"/>
              <a:t>的漏洞含有补丁。 </a:t>
            </a:r>
          </a:p>
          <a:p>
            <a:pPr marL="285750" indent="-285750">
              <a:buFont typeface="Arial" panose="020B0604020202020204" pitchFamily="34" charset="0"/>
              <a:buChar char="•"/>
            </a:pPr>
            <a:r>
              <a:rPr lang="zh-CN" altLang="en-US" dirty="0"/>
              <a:t>𝐷𝐵𝐴 和 𝐷𝐵𝐵 数据库共有的</a:t>
            </a:r>
            <a:r>
              <a:rPr lang="en-US" altLang="zh-CN" dirty="0"/>
              <a:t>4,418</a:t>
            </a:r>
            <a:r>
              <a:rPr lang="zh-CN" altLang="en-US" dirty="0"/>
              <a:t>个开源软件漏洞中，仅有</a:t>
            </a:r>
            <a:r>
              <a:rPr lang="en-US" altLang="zh-CN" dirty="0"/>
              <a:t>1,417(32.0%)</a:t>
            </a:r>
            <a:r>
              <a:rPr lang="zh-CN" altLang="en-US" dirty="0"/>
              <a:t>的漏洞含有 补丁。 </a:t>
            </a:r>
          </a:p>
        </p:txBody>
      </p:sp>
      <p:pic>
        <p:nvPicPr>
          <p:cNvPr id="4" name="图片 3">
            <a:extLst>
              <a:ext uri="{FF2B5EF4-FFF2-40B4-BE49-F238E27FC236}">
                <a16:creationId xmlns:a16="http://schemas.microsoft.com/office/drawing/2014/main" id="{B9B031CA-CF7D-F342-A0EA-637443EA52F6}"/>
              </a:ext>
            </a:extLst>
          </p:cNvPr>
          <p:cNvPicPr>
            <a:picLocks noChangeAspect="1"/>
          </p:cNvPicPr>
          <p:nvPr/>
        </p:nvPicPr>
        <p:blipFill rotWithShape="1">
          <a:blip r:embed="rId3"/>
          <a:srcRect r="279" b="14366"/>
          <a:stretch/>
        </p:blipFill>
        <p:spPr>
          <a:xfrm>
            <a:off x="713031" y="1751308"/>
            <a:ext cx="5559432" cy="2249667"/>
          </a:xfrm>
          <a:prstGeom prst="rect">
            <a:avLst/>
          </a:prstGeom>
        </p:spPr>
      </p:pic>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90636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RQ2:</a:t>
            </a:r>
            <a:r>
              <a:rPr kumimoji="1" lang="zh-CN" altLang="en-US" sz="1800" dirty="0">
                <a:solidFill>
                  <a:schemeClr val="tx1"/>
                </a:solidFill>
                <a:latin typeface="+mn-lt"/>
                <a:ea typeface="+mn-ea"/>
                <a:cs typeface="+mn-cs"/>
              </a:rPr>
              <a:t> 补丁一致性分析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6497053" y="4538960"/>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4,602</a:t>
            </a:r>
            <a:r>
              <a:rPr lang="zh-CN" altLang="en-US" dirty="0"/>
              <a:t>个含有补丁漏洞中，只有</a:t>
            </a:r>
            <a:r>
              <a:rPr lang="en-US" altLang="zh-CN" dirty="0"/>
              <a:t>907(19.7%)</a:t>
            </a:r>
            <a:r>
              <a:rPr lang="zh-CN" altLang="en-US" dirty="0"/>
              <a:t>的漏洞在 𝐷𝐵𝐴 和 𝐷𝐵𝐵 中有一致的补丁。 </a:t>
            </a:r>
            <a:endParaRPr lang="en-US" altLang="zh-CN" dirty="0"/>
          </a:p>
          <a:p>
            <a:pPr marL="285750" indent="-285750">
              <a:buFont typeface="Arial" panose="020B0604020202020204" pitchFamily="34" charset="0"/>
              <a:buChar char="•"/>
            </a:pPr>
            <a:r>
              <a:rPr lang="zh-CN" altLang="en-US" dirty="0"/>
              <a:t>超过三分之二</a:t>
            </a:r>
            <a:r>
              <a:rPr lang="en-US" altLang="zh-CN" dirty="0"/>
              <a:t>(</a:t>
            </a:r>
            <a:r>
              <a:rPr lang="zh-CN" altLang="en-US" dirty="0"/>
              <a:t>即</a:t>
            </a:r>
            <a:r>
              <a:rPr lang="en-US" altLang="zh-CN" dirty="0"/>
              <a:t>3,185 69.2%)</a:t>
            </a:r>
            <a:r>
              <a:rPr lang="zh-CN" altLang="en-US" dirty="0"/>
              <a:t>的漏洞在数据库 𝐷𝐵𝐴 和 𝐷𝐵𝐵 中补丁存在性不一致。 </a:t>
            </a:r>
          </a:p>
          <a:p>
            <a:pPr marL="285750" indent="-285750">
              <a:buFont typeface="Arial" panose="020B0604020202020204" pitchFamily="34" charset="0"/>
              <a:buChar char="•"/>
            </a:pPr>
            <a:r>
              <a:rPr lang="en-US" altLang="zh-CN" dirty="0"/>
              <a:t>510(11.1%)</a:t>
            </a:r>
            <a:r>
              <a:rPr lang="zh-CN" altLang="en-US" dirty="0"/>
              <a:t>的漏洞补丁都存在于 𝐷𝐵𝐴 和 𝐷𝐵𝐵 中，但补丁集不一致。  </a:t>
            </a:r>
          </a:p>
        </p:txBody>
      </p:sp>
      <p:pic>
        <p:nvPicPr>
          <p:cNvPr id="6" name="图片 5">
            <a:extLst>
              <a:ext uri="{FF2B5EF4-FFF2-40B4-BE49-F238E27FC236}">
                <a16:creationId xmlns:a16="http://schemas.microsoft.com/office/drawing/2014/main" id="{65ED6D25-C9FA-DB4B-A1EC-6B2DBC156BD3}"/>
              </a:ext>
            </a:extLst>
          </p:cNvPr>
          <p:cNvPicPr>
            <a:picLocks noChangeAspect="1"/>
          </p:cNvPicPr>
          <p:nvPr/>
        </p:nvPicPr>
        <p:blipFill>
          <a:blip r:embed="rId4"/>
          <a:stretch>
            <a:fillRect/>
          </a:stretch>
        </p:blipFill>
        <p:spPr>
          <a:xfrm>
            <a:off x="713031" y="4338596"/>
            <a:ext cx="5694948" cy="1771204"/>
          </a:xfrm>
          <a:prstGeom prst="rect">
            <a:avLst/>
          </a:prstGeom>
        </p:spPr>
      </p:pic>
    </p:spTree>
    <p:extLst>
      <p:ext uri="{BB962C8B-B14F-4D97-AF65-F5344CB8AC3E}">
        <p14:creationId xmlns:p14="http://schemas.microsoft.com/office/powerpoint/2010/main" val="126124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RQ3:</a:t>
            </a:r>
            <a:r>
              <a:rPr kumimoji="1" lang="zh-CN" altLang="en-US" sz="1800" dirty="0">
                <a:solidFill>
                  <a:schemeClr val="tx1"/>
                </a:solidFill>
                <a:latin typeface="+mn-lt"/>
                <a:ea typeface="+mn-ea"/>
                <a:cs typeface="+mn-cs"/>
              </a:rPr>
              <a:t> 补丁类型分析 </a:t>
            </a:r>
          </a:p>
        </p:txBody>
      </p:sp>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2719250"/>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RQ4:</a:t>
            </a:r>
            <a:r>
              <a:rPr kumimoji="1" lang="zh-CN" altLang="en-US" sz="1800" dirty="0">
                <a:solidFill>
                  <a:schemeClr val="tx1"/>
                </a:solidFill>
                <a:latin typeface="+mn-lt"/>
                <a:ea typeface="+mn-ea"/>
                <a:cs typeface="+mn-cs"/>
              </a:rPr>
              <a:t> 补丁映射分析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6497053" y="3592478"/>
            <a:ext cx="5337138"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一对一，漏洞与其补丁在数量上为一对一的关系，</a:t>
            </a:r>
            <a:r>
              <a:rPr lang="en" altLang="zh-CN" dirty="0"/>
              <a:t> SP(Single Patch) </a:t>
            </a:r>
            <a:r>
              <a:rPr lang="zh-CN" altLang="en-US" dirty="0"/>
              <a:t>。 </a:t>
            </a:r>
            <a:endParaRPr lang="en-US" altLang="zh-CN" dirty="0"/>
          </a:p>
          <a:p>
            <a:pPr marL="285750" indent="-285750">
              <a:buFont typeface="Arial" panose="020B0604020202020204" pitchFamily="34" charset="0"/>
              <a:buChar char="•"/>
            </a:pPr>
            <a:r>
              <a:rPr lang="zh-CN" altLang="en-US" dirty="0"/>
              <a:t>一对一组，漏洞与其补丁在数量上非一对一关系。然而，这些补丁又都是等效的，</a:t>
            </a:r>
            <a:r>
              <a:rPr lang="en" altLang="zh-CN" dirty="0"/>
              <a:t>MEP(Multiple Equivalent Patch) </a:t>
            </a:r>
            <a:r>
              <a:rPr lang="zh-CN" altLang="en-US" dirty="0"/>
              <a:t>。</a:t>
            </a:r>
            <a:endParaRPr lang="en-US" altLang="zh-CN" dirty="0"/>
          </a:p>
          <a:p>
            <a:pPr marL="285750" indent="-285750">
              <a:buFont typeface="Arial" panose="020B0604020202020204" pitchFamily="34" charset="0"/>
              <a:buChar char="•"/>
            </a:pPr>
            <a:r>
              <a:rPr lang="zh-CN" altLang="en-US" dirty="0"/>
              <a:t>一对多，漏洞与其补丁在数量上为一对多的关系，即一个漏洞需多个非等效的补丁来修复，</a:t>
            </a:r>
            <a:r>
              <a:rPr lang="en" altLang="zh-CN" dirty="0"/>
              <a:t> MP </a:t>
            </a:r>
            <a:r>
              <a:rPr lang="en-US" altLang="zh-CN" dirty="0"/>
              <a:t>(</a:t>
            </a:r>
            <a:r>
              <a:rPr lang="en" altLang="zh-CN" dirty="0"/>
              <a:t>Multiple Patch)</a:t>
            </a:r>
            <a:r>
              <a:rPr lang="zh-CN" altLang="en-US" dirty="0"/>
              <a:t>、</a:t>
            </a:r>
            <a:r>
              <a:rPr lang="en" altLang="zh-CN" dirty="0"/>
              <a:t> MB(Multiple Branches)</a:t>
            </a:r>
            <a:r>
              <a:rPr lang="zh-CN" altLang="en-US" dirty="0"/>
              <a:t>、</a:t>
            </a:r>
            <a:r>
              <a:rPr lang="en" altLang="zh-CN" dirty="0"/>
              <a:t> MR(Multiple Repositories)</a:t>
            </a:r>
            <a:r>
              <a:rPr lang="zh-CN" altLang="en-US" dirty="0"/>
              <a:t>。</a:t>
            </a:r>
            <a:endParaRPr lang="en" altLang="zh-CN" dirty="0"/>
          </a:p>
        </p:txBody>
      </p:sp>
      <p:pic>
        <p:nvPicPr>
          <p:cNvPr id="5" name="图片 4">
            <a:extLst>
              <a:ext uri="{FF2B5EF4-FFF2-40B4-BE49-F238E27FC236}">
                <a16:creationId xmlns:a16="http://schemas.microsoft.com/office/drawing/2014/main" id="{450A7273-1661-5D42-AAAD-C6E4232D3D22}"/>
              </a:ext>
            </a:extLst>
          </p:cNvPr>
          <p:cNvPicPr>
            <a:picLocks noChangeAspect="1"/>
          </p:cNvPicPr>
          <p:nvPr/>
        </p:nvPicPr>
        <p:blipFill>
          <a:blip r:embed="rId3"/>
          <a:stretch>
            <a:fillRect/>
          </a:stretch>
        </p:blipFill>
        <p:spPr>
          <a:xfrm>
            <a:off x="3101706" y="1208942"/>
            <a:ext cx="5694948" cy="1709010"/>
          </a:xfrm>
          <a:prstGeom prst="rect">
            <a:avLst/>
          </a:prstGeom>
        </p:spPr>
      </p:pic>
      <p:pic>
        <p:nvPicPr>
          <p:cNvPr id="8" name="图片 7">
            <a:extLst>
              <a:ext uri="{FF2B5EF4-FFF2-40B4-BE49-F238E27FC236}">
                <a16:creationId xmlns:a16="http://schemas.microsoft.com/office/drawing/2014/main" id="{DA421B96-0648-3642-90BA-CA95714936D9}"/>
              </a:ext>
            </a:extLst>
          </p:cNvPr>
          <p:cNvPicPr>
            <a:picLocks noChangeAspect="1"/>
          </p:cNvPicPr>
          <p:nvPr/>
        </p:nvPicPr>
        <p:blipFill>
          <a:blip r:embed="rId4"/>
          <a:stretch>
            <a:fillRect/>
          </a:stretch>
        </p:blipFill>
        <p:spPr>
          <a:xfrm>
            <a:off x="799657" y="3153053"/>
            <a:ext cx="5192335" cy="3704947"/>
          </a:xfrm>
          <a:prstGeom prst="rect">
            <a:avLst/>
          </a:prstGeom>
        </p:spPr>
      </p:pic>
    </p:spTree>
    <p:extLst>
      <p:ext uri="{BB962C8B-B14F-4D97-AF65-F5344CB8AC3E}">
        <p14:creationId xmlns:p14="http://schemas.microsoft.com/office/powerpoint/2010/main" val="234741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RQ5:</a:t>
            </a:r>
            <a:r>
              <a:rPr kumimoji="1" lang="zh-CN" altLang="en-US" sz="1800" dirty="0">
                <a:solidFill>
                  <a:schemeClr val="tx1"/>
                </a:solidFill>
                <a:latin typeface="+mn-lt"/>
                <a:ea typeface="+mn-ea"/>
                <a:cs typeface="+mn-cs"/>
              </a:rPr>
              <a:t> 补丁准确性分析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758861" y="5211969"/>
            <a:ext cx="10598949"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𝐷𝐵𝐴 和 𝐷𝐵𝐵 具有较高的精确率，但经常会遗漏一些漏洞的补丁，尤其是对于具有多个补丁的漏洞。</a:t>
            </a:r>
          </a:p>
          <a:p>
            <a:pPr marL="285750" indent="-285750">
              <a:buFont typeface="Arial" panose="020B0604020202020204" pitchFamily="34" charset="0"/>
              <a:buChar char="•"/>
            </a:pPr>
            <a:endParaRPr lang="en" altLang="zh-CN" dirty="0"/>
          </a:p>
        </p:txBody>
      </p:sp>
      <p:pic>
        <p:nvPicPr>
          <p:cNvPr id="4" name="图片 3">
            <a:extLst>
              <a:ext uri="{FF2B5EF4-FFF2-40B4-BE49-F238E27FC236}">
                <a16:creationId xmlns:a16="http://schemas.microsoft.com/office/drawing/2014/main" id="{D18E2870-0FC0-9546-A5A2-5773BB3E341E}"/>
              </a:ext>
            </a:extLst>
          </p:cNvPr>
          <p:cNvPicPr>
            <a:picLocks noChangeAspect="1"/>
          </p:cNvPicPr>
          <p:nvPr/>
        </p:nvPicPr>
        <p:blipFill>
          <a:blip r:embed="rId3"/>
          <a:stretch>
            <a:fillRect/>
          </a:stretch>
        </p:blipFill>
        <p:spPr>
          <a:xfrm>
            <a:off x="3160125" y="1641648"/>
            <a:ext cx="5836229" cy="3247747"/>
          </a:xfrm>
          <a:prstGeom prst="rect">
            <a:avLst/>
          </a:prstGeom>
        </p:spPr>
      </p:pic>
    </p:spTree>
    <p:extLst>
      <p:ext uri="{BB962C8B-B14F-4D97-AF65-F5344CB8AC3E}">
        <p14:creationId xmlns:p14="http://schemas.microsoft.com/office/powerpoint/2010/main" val="407710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379763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开源软件漏洞补丁缺失情况较为普遍，商业数据库 𝐷𝐵𝐴 和 𝐷𝐵𝐵 中开源软件漏 洞的补丁覆盖率仅为 </a:t>
            </a:r>
            <a:r>
              <a:rPr lang="en-US" altLang="zh-CN" dirty="0"/>
              <a:t>41.8% </a:t>
            </a:r>
            <a:r>
              <a:rPr lang="zh-CN" altLang="en-US" dirty="0"/>
              <a:t>和 </a:t>
            </a:r>
            <a:r>
              <a:rPr lang="en-US" altLang="zh-CN" dirty="0"/>
              <a:t>41.2%</a:t>
            </a:r>
            <a:r>
              <a:rPr lang="zh-CN" altLang="en-US" dirty="0"/>
              <a:t>。 </a:t>
            </a:r>
            <a:endParaRPr lang="en-US" altLang="zh-CN" dirty="0"/>
          </a:p>
          <a:p>
            <a:pPr marL="285750" indent="-285750">
              <a:buFont typeface="Arial" panose="020B0604020202020204" pitchFamily="34" charset="0"/>
              <a:buChar char="•"/>
            </a:pPr>
            <a:r>
              <a:rPr lang="zh-CN" altLang="en-US" dirty="0"/>
              <a:t>商业漏洞数据库 𝐷𝐵𝐴 和 𝐷𝐵𝐵 具有较高的精确率，但经常会遗漏一些漏洞的补丁，尤其是对于具有多个补丁的漏洞。</a:t>
            </a:r>
            <a:endParaRPr lang="en-US" altLang="zh-CN" dirty="0"/>
          </a:p>
          <a:p>
            <a:pPr marL="285750" indent="-285750">
              <a:buFont typeface="Arial" panose="020B0604020202020204" pitchFamily="34" charset="0"/>
              <a:buChar char="•"/>
            </a:pPr>
            <a:endParaRPr lang="en-US" altLang="zh-CN" dirty="0"/>
          </a:p>
          <a:p>
            <a:r>
              <a:rPr lang="zh-CN" altLang="en-US" dirty="0">
                <a:latin typeface="微软雅黑" panose="020B0503020204020204" pitchFamily="34" charset="-122"/>
              </a:rPr>
              <a:t>这体现出当前开源软件漏洞数据库的不足，以及利用自动化补丁识别方法完善漏洞数据的需求。 </a:t>
            </a:r>
            <a:r>
              <a:rPr lang="zh-CN" altLang="en-US" dirty="0"/>
              <a:t> </a:t>
            </a:r>
          </a:p>
          <a:p>
            <a:pPr marL="285750" indent="-285750">
              <a:buFont typeface="Arial" panose="020B0604020202020204" pitchFamily="34" charset="0"/>
              <a:buChar char="•"/>
            </a:pP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4229870"/>
            <a:ext cx="1117488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93.7% </a:t>
            </a:r>
            <a:r>
              <a:rPr lang="zh-CN" altLang="en-US" dirty="0"/>
              <a:t>的补丁都是</a:t>
            </a:r>
            <a:r>
              <a:rPr lang="en" altLang="zh-CN" dirty="0"/>
              <a:t>GitHub</a:t>
            </a:r>
            <a:r>
              <a:rPr lang="zh-CN" altLang="en-US" dirty="0"/>
              <a:t>代码提交的形式。 </a:t>
            </a:r>
            <a:endParaRPr lang="en-US" altLang="zh-CN" dirty="0"/>
          </a:p>
          <a:p>
            <a:pPr marL="285750" indent="-285750">
              <a:buFont typeface="Arial" panose="020B0604020202020204" pitchFamily="34" charset="0"/>
              <a:buChar char="•"/>
            </a:pPr>
            <a:r>
              <a:rPr lang="zh-CN" altLang="en-US" dirty="0"/>
              <a:t>开源软件漏洞与其补丁之间映射关系具有多样性，超过 </a:t>
            </a:r>
            <a:r>
              <a:rPr lang="en-US" altLang="zh-CN" dirty="0"/>
              <a:t>40% </a:t>
            </a:r>
            <a:r>
              <a:rPr lang="zh-CN" altLang="en-US" dirty="0"/>
              <a:t>的漏洞与其补丁具有一对多的映射关系。</a:t>
            </a:r>
            <a:endParaRPr lang="en-US" altLang="zh-CN" dirty="0"/>
          </a:p>
          <a:p>
            <a:pPr marL="285750" indent="-285750">
              <a:buFont typeface="Arial" panose="020B0604020202020204" pitchFamily="34" charset="0"/>
              <a:buChar char="•"/>
            </a:pPr>
            <a:endParaRPr lang="en-US" altLang="zh-CN" dirty="0"/>
          </a:p>
          <a:p>
            <a:r>
              <a:rPr lang="zh-CN" altLang="en-US" dirty="0"/>
              <a:t>设计自动化补丁识别方法时应充分考虑以上特征。 </a:t>
            </a:r>
          </a:p>
        </p:txBody>
      </p:sp>
    </p:spTree>
    <p:extLst>
      <p:ext uri="{BB962C8B-B14F-4D97-AF65-F5344CB8AC3E}">
        <p14:creationId xmlns:p14="http://schemas.microsoft.com/office/powerpoint/2010/main" val="331434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开源软件漏洞的补丁识别方法 </a:t>
            </a:r>
          </a:p>
          <a:p>
            <a:r>
              <a:rPr kumimoji="1" lang="zh-CN" altLang="en-US" sz="4800" dirty="0">
                <a:latin typeface="+mj-lt"/>
                <a:cs typeface="Times New Roman" panose="02020603050405020304" pitchFamily="18" charset="0"/>
              </a:rPr>
              <a:t>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5397305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TRACER</a:t>
            </a:r>
            <a:endParaRPr kumimoji="1" lang="zh-CN" altLang="en-US" sz="1800" dirty="0">
              <a:solidFill>
                <a:schemeClr val="tx1"/>
              </a:solidFill>
              <a:latin typeface="+mn-lt"/>
              <a:ea typeface="+mn-ea"/>
              <a:cs typeface="+mn-cs"/>
            </a:endParaRP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536567" y="3110973"/>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方法概览</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2926307"/>
            <a:ext cx="10917495" cy="369332"/>
          </a:xfrm>
          <a:prstGeom prst="rect">
            <a:avLst/>
          </a:prstGeom>
          <a:noFill/>
        </p:spPr>
        <p:txBody>
          <a:bodyPr wrap="square" rtlCol="0">
            <a:spAutoFit/>
          </a:bodyPr>
          <a:lstStyle/>
          <a:p>
            <a:pPr marL="285750" indent="-285750">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6746A93B-6470-1C4B-85D7-6CF6A100076F}"/>
              </a:ext>
            </a:extLst>
          </p:cNvPr>
          <p:cNvPicPr>
            <a:picLocks noChangeAspect="1"/>
          </p:cNvPicPr>
          <p:nvPr/>
        </p:nvPicPr>
        <p:blipFill rotWithShape="1">
          <a:blip r:embed="rId3"/>
          <a:srcRect t="4350" r="2031" b="15323"/>
          <a:stretch/>
        </p:blipFill>
        <p:spPr>
          <a:xfrm>
            <a:off x="1850226" y="3110973"/>
            <a:ext cx="8081633" cy="3447566"/>
          </a:xfrm>
          <a:prstGeom prst="rect">
            <a:avLst/>
          </a:prstGeom>
        </p:spPr>
      </p:pic>
      <p:sp>
        <p:nvSpPr>
          <p:cNvPr id="15" name="文本框 14">
            <a:extLst>
              <a:ext uri="{FF2B5EF4-FFF2-40B4-BE49-F238E27FC236}">
                <a16:creationId xmlns:a16="http://schemas.microsoft.com/office/drawing/2014/main" id="{1CBDF003-7DDE-4C4D-8DFF-12625B316AE6}"/>
              </a:ext>
            </a:extLst>
          </p:cNvPr>
          <p:cNvSpPr txBox="1"/>
          <p:nvPr/>
        </p:nvSpPr>
        <p:spPr>
          <a:xfrm>
            <a:off x="536569" y="1725630"/>
            <a:ext cx="10708948"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核心思想是</a:t>
            </a:r>
            <a:r>
              <a:rPr lang="en-US" altLang="zh-CN" dirty="0">
                <a:latin typeface="微软雅黑" panose="020B0503020204020204" pitchFamily="34" charset="-122"/>
              </a:rPr>
              <a:t>:</a:t>
            </a:r>
            <a:r>
              <a:rPr lang="zh-CN" altLang="en-US" dirty="0">
                <a:latin typeface="微软雅黑" panose="020B0503020204020204" pitchFamily="34" charset="-122"/>
              </a:rPr>
              <a:t> 漏洞补丁会在讨论和解决漏洞的、多种来源的漏洞公告、分析报告等参考链接中被频繁地提及和引用。</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首先设计了一种基于多知识源的漏洞参考链接网络，再从该网络中选出具有最高置信度和连通度的补丁节点作为结果，并基于选定的补丁进行补丁扩展，从而构建一对多的漏洞补丁映射关系。 </a:t>
            </a:r>
            <a:r>
              <a:rPr lang="zh-CN" altLang="en-US" dirty="0"/>
              <a:t> </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313293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3.1</a:t>
            </a:r>
            <a:r>
              <a:rPr kumimoji="1" lang="zh-CN" altLang="en-US" dirty="0">
                <a:cs typeface="Times New Roman" panose="02020603050405020304" pitchFamily="18" charset="0"/>
              </a:rPr>
              <a:t> 参考链接网络构建</a:t>
            </a:r>
            <a:endParaRPr kumimoji="1" lang="zh-CN" altLang="en-US" sz="1800" dirty="0"/>
          </a:p>
        </p:txBody>
      </p:sp>
      <p:pic>
        <p:nvPicPr>
          <p:cNvPr id="7" name="图片 6">
            <a:extLst>
              <a:ext uri="{FF2B5EF4-FFF2-40B4-BE49-F238E27FC236}">
                <a16:creationId xmlns:a16="http://schemas.microsoft.com/office/drawing/2014/main" id="{A3652B28-B332-D947-BDA6-DE8F1FFC941B}"/>
              </a:ext>
            </a:extLst>
          </p:cNvPr>
          <p:cNvPicPr>
            <a:picLocks noChangeAspect="1"/>
          </p:cNvPicPr>
          <p:nvPr/>
        </p:nvPicPr>
        <p:blipFill rotWithShape="1">
          <a:blip r:embed="rId3"/>
          <a:srcRect t="4349" r="57818" b="11289"/>
          <a:stretch/>
        </p:blipFill>
        <p:spPr>
          <a:xfrm>
            <a:off x="322289" y="1544795"/>
            <a:ext cx="4329216" cy="4504729"/>
          </a:xfrm>
          <a:prstGeom prst="rect">
            <a:avLst/>
          </a:prstGeom>
        </p:spPr>
      </p:pic>
      <p:pic>
        <p:nvPicPr>
          <p:cNvPr id="4" name="图片 3">
            <a:extLst>
              <a:ext uri="{FF2B5EF4-FFF2-40B4-BE49-F238E27FC236}">
                <a16:creationId xmlns:a16="http://schemas.microsoft.com/office/drawing/2014/main" id="{14EE8DE9-7253-5549-A018-683989BD989F}"/>
              </a:ext>
            </a:extLst>
          </p:cNvPr>
          <p:cNvPicPr>
            <a:picLocks noChangeAspect="1"/>
          </p:cNvPicPr>
          <p:nvPr/>
        </p:nvPicPr>
        <p:blipFill>
          <a:blip r:embed="rId4"/>
          <a:stretch>
            <a:fillRect/>
          </a:stretch>
        </p:blipFill>
        <p:spPr>
          <a:xfrm>
            <a:off x="5334142" y="1783373"/>
            <a:ext cx="6376594" cy="4266151"/>
          </a:xfrm>
          <a:prstGeom prst="rect">
            <a:avLst/>
          </a:prstGeom>
        </p:spPr>
      </p:pic>
    </p:spTree>
    <p:extLst>
      <p:ext uri="{BB962C8B-B14F-4D97-AF65-F5344CB8AC3E}">
        <p14:creationId xmlns:p14="http://schemas.microsoft.com/office/powerpoint/2010/main" val="2283730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3.2</a:t>
            </a:r>
            <a:r>
              <a:rPr kumimoji="1" lang="zh-CN" altLang="en-US" dirty="0">
                <a:cs typeface="Times New Roman" panose="02020603050405020304" pitchFamily="18" charset="0"/>
              </a:rPr>
              <a:t> 补丁选择</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567055" y="2539333"/>
            <a:ext cx="533713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基于置信度的补丁选择方法</a:t>
            </a:r>
            <a:endParaRPr lang="en-US" altLang="zh-CN" dirty="0"/>
          </a:p>
          <a:p>
            <a:pPr marL="742939" lvl="1" indent="-285750">
              <a:buFont typeface="Arial" panose="020B0604020202020204" pitchFamily="34" charset="0"/>
              <a:buChar char="•"/>
            </a:pPr>
            <a:r>
              <a:rPr lang="en" altLang="zh-CN" dirty="0"/>
              <a:t>NVD </a:t>
            </a:r>
            <a:r>
              <a:rPr lang="zh-CN" altLang="en-US" dirty="0"/>
              <a:t>直接引用的补丁节点 </a:t>
            </a:r>
            <a:endParaRPr lang="en-US" altLang="zh-CN" dirty="0"/>
          </a:p>
          <a:p>
            <a:pPr marL="742939" lvl="1" indent="-285750">
              <a:buFont typeface="Arial" panose="020B0604020202020204" pitchFamily="34" charset="0"/>
              <a:buChar char="•"/>
            </a:pPr>
            <a:r>
              <a:rPr lang="zh-CN" altLang="en-US" dirty="0"/>
              <a:t>从 </a:t>
            </a:r>
            <a:r>
              <a:rPr lang="en" altLang="zh-CN" dirty="0"/>
              <a:t>GitHub </a:t>
            </a:r>
            <a:r>
              <a:rPr lang="zh-CN" altLang="en-US" dirty="0"/>
              <a:t>直接搜索出的补丁节点</a:t>
            </a:r>
            <a:endParaRPr lang="en-US" altLang="zh-CN" dirty="0"/>
          </a:p>
          <a:p>
            <a:pPr marL="285750" indent="-285750">
              <a:buFont typeface="Arial" panose="020B0604020202020204" pitchFamily="34" charset="0"/>
              <a:buChar char="•"/>
            </a:pPr>
            <a:r>
              <a:rPr lang="zh-CN" altLang="en-US" dirty="0"/>
              <a:t>基于连通度的补丁选择方法 </a:t>
            </a:r>
            <a:endParaRPr lang="en-US" altLang="zh-CN" dirty="0"/>
          </a:p>
          <a:p>
            <a:pPr marL="742939" lvl="1" indent="-285750">
              <a:buFont typeface="Arial" panose="020B0604020202020204" pitchFamily="34" charset="0"/>
              <a:buChar char="•"/>
            </a:pPr>
            <a:r>
              <a:rPr lang="zh-CN" altLang="en-US" dirty="0"/>
              <a:t>路径数，从根节点到补丁节点的路径越多，补丁节点与根节点的连通性就越高。</a:t>
            </a:r>
            <a:endParaRPr lang="en-US" altLang="zh-CN" dirty="0"/>
          </a:p>
          <a:p>
            <a:pPr marL="742939" lvl="1" indent="-285750">
              <a:buFont typeface="Arial" panose="020B0604020202020204" pitchFamily="34" charset="0"/>
              <a:buChar char="•"/>
            </a:pPr>
            <a:r>
              <a:rPr lang="zh-CN" altLang="en-US" dirty="0"/>
              <a:t>路径长度，从根节点到补丁节点的路径越短，补丁节点到根节点的连通性就越高。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780025" y="3536371"/>
            <a:ext cx="78703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322619" y="3169226"/>
            <a:ext cx="1302327" cy="7342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44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3.3</a:t>
            </a:r>
            <a:r>
              <a:rPr kumimoji="1" lang="zh-CN" altLang="en-US" dirty="0">
                <a:cs typeface="Times New Roman" panose="02020603050405020304" pitchFamily="18" charset="0"/>
              </a:rPr>
              <a:t> 补丁扩增</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898104" y="3179618"/>
            <a:ext cx="5337138"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基于选定补丁，检索其他分支上的相关提交。</a:t>
            </a:r>
            <a:endParaRPr lang="en-US" altLang="zh-CN" dirty="0"/>
          </a:p>
          <a:p>
            <a:pPr marL="742939" lvl="1" indent="-285750">
              <a:buFont typeface="Arial" panose="020B0604020202020204" pitchFamily="34" charset="0"/>
              <a:buChar char="•"/>
            </a:pPr>
            <a:r>
              <a:rPr lang="zh-CN" altLang="en-US" dirty="0"/>
              <a:t>提交信息</a:t>
            </a:r>
            <a:r>
              <a:rPr lang="en-US" altLang="zh-CN" dirty="0"/>
              <a:t>(</a:t>
            </a:r>
            <a:r>
              <a:rPr lang="en" altLang="zh-CN" dirty="0"/>
              <a:t>Commit Message)</a:t>
            </a:r>
            <a:r>
              <a:rPr lang="zh-CN" altLang="en-US" dirty="0"/>
              <a:t>与已选补丁的提交消息相同或是包含关系。</a:t>
            </a:r>
            <a:endParaRPr lang="en-US" altLang="zh-CN" dirty="0"/>
          </a:p>
          <a:p>
            <a:pPr marL="742939" lvl="1" indent="-285750">
              <a:buFont typeface="Arial" panose="020B0604020202020204" pitchFamily="34" charset="0"/>
              <a:buChar char="•"/>
            </a:pPr>
            <a:r>
              <a:rPr lang="zh-CN" altLang="en-US" dirty="0"/>
              <a:t>提交消息包含 </a:t>
            </a:r>
            <a:r>
              <a:rPr lang="en" altLang="zh-CN" dirty="0"/>
              <a:t>CVE ID</a:t>
            </a:r>
            <a:r>
              <a:rPr lang="zh-CN" altLang="en" dirty="0"/>
              <a:t>、</a:t>
            </a:r>
            <a:r>
              <a:rPr lang="en" altLang="zh-CN" dirty="0"/>
              <a:t>Advisory ID </a:t>
            </a:r>
            <a:r>
              <a:rPr lang="zh-CN" altLang="en-US" dirty="0"/>
              <a:t>或 </a:t>
            </a:r>
            <a:r>
              <a:rPr lang="en" altLang="zh-CN" dirty="0"/>
              <a:t>Issue ID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935105" y="3616036"/>
            <a:ext cx="962999" cy="2978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239491" y="4003964"/>
            <a:ext cx="2327564" cy="7550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497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43FB2C-157C-AB48-BF73-EB42CD99307C}"/>
              </a:ext>
            </a:extLst>
          </p:cNvPr>
          <p:cNvSpPr>
            <a:spLocks noGrp="1"/>
          </p:cNvSpPr>
          <p:nvPr>
            <p:ph type="body" sz="quarter" idx="13"/>
          </p:nvPr>
        </p:nvSpPr>
        <p:spPr>
          <a:xfrm>
            <a:off x="1414856" y="2011116"/>
            <a:ext cx="3690934" cy="1529527"/>
          </a:xfrm>
        </p:spPr>
        <p:txBody>
          <a:bodyPr/>
          <a:lstStyle/>
          <a:p>
            <a:r>
              <a:rPr kumimoji="1" lang="zh-CN" altLang="en-US" sz="6000" dirty="0"/>
              <a:t>目录</a:t>
            </a:r>
          </a:p>
        </p:txBody>
      </p:sp>
      <p:sp>
        <p:nvSpPr>
          <p:cNvPr id="4" name="文本占位符 3">
            <a:extLst>
              <a:ext uri="{FF2B5EF4-FFF2-40B4-BE49-F238E27FC236}">
                <a16:creationId xmlns:a16="http://schemas.microsoft.com/office/drawing/2014/main" id="{DF518BD3-BCF8-AD41-9595-C7F4BDE6DB95}"/>
              </a:ext>
            </a:extLst>
          </p:cNvPr>
          <p:cNvSpPr>
            <a:spLocks noGrp="1"/>
          </p:cNvSpPr>
          <p:nvPr>
            <p:ph type="body" sz="quarter" idx="15"/>
          </p:nvPr>
        </p:nvSpPr>
        <p:spPr>
          <a:xfrm>
            <a:off x="7086212" y="1693799"/>
            <a:ext cx="932642" cy="634634"/>
          </a:xfrm>
        </p:spPr>
        <p:txBody>
          <a:bodyPr/>
          <a:lstStyle/>
          <a:p>
            <a:r>
              <a:rPr kumimoji="1" lang="en-US" altLang="zh-CN" sz="3600" dirty="0"/>
              <a:t>01</a:t>
            </a:r>
            <a:endParaRPr kumimoji="1" lang="zh-CN" altLang="en-US" sz="3600" dirty="0"/>
          </a:p>
        </p:txBody>
      </p:sp>
      <p:sp>
        <p:nvSpPr>
          <p:cNvPr id="5" name="文本占位符 4">
            <a:extLst>
              <a:ext uri="{FF2B5EF4-FFF2-40B4-BE49-F238E27FC236}">
                <a16:creationId xmlns:a16="http://schemas.microsoft.com/office/drawing/2014/main" id="{CB8CA56F-E033-4C4D-B470-6E4EFF7F366E}"/>
              </a:ext>
            </a:extLst>
          </p:cNvPr>
          <p:cNvSpPr>
            <a:spLocks noGrp="1"/>
          </p:cNvSpPr>
          <p:nvPr>
            <p:ph type="body" sz="quarter" idx="16"/>
          </p:nvPr>
        </p:nvSpPr>
        <p:spPr>
          <a:xfrm>
            <a:off x="8018853" y="1693799"/>
            <a:ext cx="3655580" cy="634634"/>
          </a:xfrm>
        </p:spPr>
        <p:txBody>
          <a:bodyPr/>
          <a:lstStyle/>
          <a:p>
            <a:r>
              <a:rPr kumimoji="1" lang="zh-CN" altLang="en-US" dirty="0"/>
              <a:t>背景知识及相关工作</a:t>
            </a:r>
          </a:p>
        </p:txBody>
      </p:sp>
      <p:sp>
        <p:nvSpPr>
          <p:cNvPr id="6" name="文本占位符 5">
            <a:extLst>
              <a:ext uri="{FF2B5EF4-FFF2-40B4-BE49-F238E27FC236}">
                <a16:creationId xmlns:a16="http://schemas.microsoft.com/office/drawing/2014/main" id="{D7E63DC2-BF25-564A-B044-FBCF1A6187DC}"/>
              </a:ext>
            </a:extLst>
          </p:cNvPr>
          <p:cNvSpPr>
            <a:spLocks noGrp="1"/>
          </p:cNvSpPr>
          <p:nvPr>
            <p:ph type="body" sz="quarter" idx="17"/>
          </p:nvPr>
        </p:nvSpPr>
        <p:spPr>
          <a:xfrm>
            <a:off x="7086212" y="2381093"/>
            <a:ext cx="932642" cy="634634"/>
          </a:xfrm>
        </p:spPr>
        <p:txBody>
          <a:bodyPr/>
          <a:lstStyle/>
          <a:p>
            <a:r>
              <a:rPr kumimoji="1" lang="en-US" altLang="zh-CN" sz="3600" dirty="0"/>
              <a:t>02</a:t>
            </a:r>
            <a:endParaRPr kumimoji="1" lang="zh-CN" altLang="en-US" sz="3600" dirty="0"/>
          </a:p>
        </p:txBody>
      </p:sp>
      <p:sp>
        <p:nvSpPr>
          <p:cNvPr id="7" name="文本占位符 6">
            <a:extLst>
              <a:ext uri="{FF2B5EF4-FFF2-40B4-BE49-F238E27FC236}">
                <a16:creationId xmlns:a16="http://schemas.microsoft.com/office/drawing/2014/main" id="{3ABF800C-2717-2B4A-91FB-65D65640434D}"/>
              </a:ext>
            </a:extLst>
          </p:cNvPr>
          <p:cNvSpPr>
            <a:spLocks noGrp="1"/>
          </p:cNvSpPr>
          <p:nvPr>
            <p:ph type="body" sz="quarter" idx="18"/>
          </p:nvPr>
        </p:nvSpPr>
        <p:spPr>
          <a:xfrm>
            <a:off x="8018853" y="2381093"/>
            <a:ext cx="3253563" cy="634634"/>
          </a:xfrm>
        </p:spPr>
        <p:txBody>
          <a:bodyPr/>
          <a:lstStyle/>
          <a:p>
            <a:r>
              <a:rPr lang="zh-CN" altLang="en-US" dirty="0"/>
              <a:t>开源软件漏洞补丁的经验研究 </a:t>
            </a:r>
          </a:p>
        </p:txBody>
      </p:sp>
      <p:sp>
        <p:nvSpPr>
          <p:cNvPr id="8" name="文本占位符 7">
            <a:extLst>
              <a:ext uri="{FF2B5EF4-FFF2-40B4-BE49-F238E27FC236}">
                <a16:creationId xmlns:a16="http://schemas.microsoft.com/office/drawing/2014/main" id="{EBC5AC6B-41F6-CD4B-B79C-70045ABCCD83}"/>
              </a:ext>
            </a:extLst>
          </p:cNvPr>
          <p:cNvSpPr>
            <a:spLocks noGrp="1"/>
          </p:cNvSpPr>
          <p:nvPr>
            <p:ph type="body" sz="quarter" idx="19"/>
          </p:nvPr>
        </p:nvSpPr>
        <p:spPr>
          <a:xfrm>
            <a:off x="7089575" y="3068387"/>
            <a:ext cx="932642" cy="634634"/>
          </a:xfrm>
        </p:spPr>
        <p:txBody>
          <a:bodyPr/>
          <a:lstStyle/>
          <a:p>
            <a:r>
              <a:rPr kumimoji="1" lang="en-US" altLang="zh-CN" sz="3600" dirty="0"/>
              <a:t>03</a:t>
            </a:r>
            <a:endParaRPr kumimoji="1" lang="zh-CN" altLang="en-US" sz="3600" dirty="0"/>
          </a:p>
        </p:txBody>
      </p:sp>
      <p:sp>
        <p:nvSpPr>
          <p:cNvPr id="9" name="文本占位符 8">
            <a:extLst>
              <a:ext uri="{FF2B5EF4-FFF2-40B4-BE49-F238E27FC236}">
                <a16:creationId xmlns:a16="http://schemas.microsoft.com/office/drawing/2014/main" id="{03C863C8-F977-764E-8A37-DE56036BB07C}"/>
              </a:ext>
            </a:extLst>
          </p:cNvPr>
          <p:cNvSpPr>
            <a:spLocks noGrp="1"/>
          </p:cNvSpPr>
          <p:nvPr>
            <p:ph type="body" sz="quarter" idx="20"/>
          </p:nvPr>
        </p:nvSpPr>
        <p:spPr>
          <a:xfrm>
            <a:off x="8022216" y="3068387"/>
            <a:ext cx="3253563" cy="634634"/>
          </a:xfrm>
        </p:spPr>
        <p:txBody>
          <a:bodyPr/>
          <a:lstStyle/>
          <a:p>
            <a:r>
              <a:rPr lang="zh-CN" altLang="en-US" dirty="0"/>
              <a:t>开源软件漏洞的补丁识别方法 </a:t>
            </a:r>
          </a:p>
        </p:txBody>
      </p:sp>
      <p:sp>
        <p:nvSpPr>
          <p:cNvPr id="10" name="文本占位符 7">
            <a:extLst>
              <a:ext uri="{FF2B5EF4-FFF2-40B4-BE49-F238E27FC236}">
                <a16:creationId xmlns:a16="http://schemas.microsoft.com/office/drawing/2014/main" id="{757656B9-93AF-6240-B5BA-89FEB5BC9D86}"/>
              </a:ext>
            </a:extLst>
          </p:cNvPr>
          <p:cNvSpPr txBox="1">
            <a:spLocks/>
          </p:cNvSpPr>
          <p:nvPr/>
        </p:nvSpPr>
        <p:spPr>
          <a:xfrm>
            <a:off x="7091847" y="3755681"/>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04</a:t>
            </a:r>
            <a:endParaRPr kumimoji="1" lang="zh-CN" altLang="en-US" sz="3600" dirty="0"/>
          </a:p>
        </p:txBody>
      </p:sp>
      <p:sp>
        <p:nvSpPr>
          <p:cNvPr id="11" name="文本占位符 8">
            <a:extLst>
              <a:ext uri="{FF2B5EF4-FFF2-40B4-BE49-F238E27FC236}">
                <a16:creationId xmlns:a16="http://schemas.microsoft.com/office/drawing/2014/main" id="{A46B7BD0-C4E3-CB40-9409-6B6524B2B902}"/>
              </a:ext>
            </a:extLst>
          </p:cNvPr>
          <p:cNvSpPr txBox="1">
            <a:spLocks/>
          </p:cNvSpPr>
          <p:nvPr/>
        </p:nvSpPr>
        <p:spPr>
          <a:xfrm>
            <a:off x="8024488" y="3755681"/>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实验评估 </a:t>
            </a:r>
          </a:p>
        </p:txBody>
      </p:sp>
      <p:sp>
        <p:nvSpPr>
          <p:cNvPr id="12" name="文本占位符 7">
            <a:extLst>
              <a:ext uri="{FF2B5EF4-FFF2-40B4-BE49-F238E27FC236}">
                <a16:creationId xmlns:a16="http://schemas.microsoft.com/office/drawing/2014/main" id="{F4149B9A-C5C5-7842-B36F-E5774BC12992}"/>
              </a:ext>
            </a:extLst>
          </p:cNvPr>
          <p:cNvSpPr txBox="1">
            <a:spLocks/>
          </p:cNvSpPr>
          <p:nvPr/>
        </p:nvSpPr>
        <p:spPr>
          <a:xfrm>
            <a:off x="7107767" y="4442973"/>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05</a:t>
            </a:r>
            <a:endParaRPr kumimoji="1" lang="zh-CN" altLang="en-US" sz="3600" dirty="0"/>
          </a:p>
        </p:txBody>
      </p:sp>
      <p:sp>
        <p:nvSpPr>
          <p:cNvPr id="13" name="文本占位符 8">
            <a:extLst>
              <a:ext uri="{FF2B5EF4-FFF2-40B4-BE49-F238E27FC236}">
                <a16:creationId xmlns:a16="http://schemas.microsoft.com/office/drawing/2014/main" id="{F30E7D2B-83D1-AE4D-80C4-73037A65DBAA}"/>
              </a:ext>
            </a:extLst>
          </p:cNvPr>
          <p:cNvSpPr txBox="1">
            <a:spLocks/>
          </p:cNvSpPr>
          <p:nvPr/>
        </p:nvSpPr>
        <p:spPr>
          <a:xfrm>
            <a:off x="8040408" y="4442973"/>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总结与展望</a:t>
            </a:r>
          </a:p>
        </p:txBody>
      </p:sp>
    </p:spTree>
    <p:extLst>
      <p:ext uri="{BB962C8B-B14F-4D97-AF65-F5344CB8AC3E}">
        <p14:creationId xmlns:p14="http://schemas.microsoft.com/office/powerpoint/2010/main" val="298234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实验评估</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2702543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4.1 </a:t>
            </a:r>
            <a:r>
              <a:rPr kumimoji="1" lang="zh-CN" altLang="en-US" dirty="0">
                <a:cs typeface="Times New Roman" panose="02020603050405020304" pitchFamily="18" charset="0"/>
              </a:rPr>
              <a:t>实验问题设计</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实验目的</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评估指标</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2562400"/>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实验问题</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本文从准确性、削弱性、敏感度、通用性及实用性五个方面以尽可能全面地评估 </a:t>
            </a:r>
            <a:r>
              <a:rPr lang="en" altLang="zh-CN" dirty="0"/>
              <a:t>TRACER</a:t>
            </a:r>
            <a:r>
              <a:rPr lang="zh-CN" altLang="en" dirty="0"/>
              <a:t>的</a:t>
            </a:r>
            <a:r>
              <a:rPr lang="zh-CN" altLang="en-US" dirty="0"/>
              <a:t>有效性</a:t>
            </a:r>
            <a:r>
              <a:rPr lang="zh-CN" altLang="en" dirty="0"/>
              <a:t>。 </a:t>
            </a:r>
            <a:endParaRPr lang="en" altLang="zh-CN" dirty="0"/>
          </a:p>
          <a:p>
            <a:pPr marL="285750" indent="-285750">
              <a:buFont typeface="Arial" panose="020B0604020202020204" pitchFamily="34" charset="0"/>
              <a:buChar char="•"/>
            </a:pP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2994634"/>
            <a:ext cx="11174882" cy="1477328"/>
          </a:xfrm>
          <a:prstGeom prst="rect">
            <a:avLst/>
          </a:prstGeom>
          <a:noFill/>
        </p:spPr>
        <p:txBody>
          <a:bodyPr wrap="square" rtlCol="0">
            <a:spAutoFit/>
          </a:bodyPr>
          <a:lstStyle/>
          <a:p>
            <a:pPr marL="285750" indent="-285750">
              <a:buFont typeface="Arial" panose="020B0604020202020204" pitchFamily="34" charset="0"/>
              <a:buChar char="•"/>
            </a:pPr>
            <a:r>
              <a:rPr lang="en" altLang="zh-CN" dirty="0"/>
              <a:t>RQ6</a:t>
            </a:r>
            <a:r>
              <a:rPr lang="zh-CN" altLang="en-US" dirty="0"/>
              <a:t> 准确性评估：</a:t>
            </a:r>
            <a:r>
              <a:rPr lang="en" altLang="zh-CN" dirty="0"/>
              <a:t>TRACER</a:t>
            </a:r>
            <a:r>
              <a:rPr lang="zh-CN" altLang="en-US" dirty="0"/>
              <a:t>识别漏洞补丁的准确性如何</a:t>
            </a:r>
            <a:r>
              <a:rPr lang="en-US" altLang="zh-CN" dirty="0"/>
              <a:t>? </a:t>
            </a: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t>RQ7</a:t>
            </a:r>
            <a:r>
              <a:rPr lang="zh-CN" altLang="en-US" dirty="0"/>
              <a:t> 削弱性分析：如果去除 </a:t>
            </a:r>
            <a:r>
              <a:rPr lang="en" altLang="zh-CN" dirty="0"/>
              <a:t>TRACER </a:t>
            </a:r>
            <a:r>
              <a:rPr lang="zh-CN" altLang="en-US" dirty="0"/>
              <a:t>中的某些环节，对于最终结果会有怎样的影响</a:t>
            </a:r>
            <a:r>
              <a:rPr lang="en-US" altLang="zh-CN" dirty="0"/>
              <a:t>? </a:t>
            </a:r>
            <a:endParaRPr lang="zh-CN" altLang="en-US" dirty="0"/>
          </a:p>
          <a:p>
            <a:pPr marL="285750" indent="-285750">
              <a:buFont typeface="Arial" panose="020B0604020202020204" pitchFamily="34" charset="0"/>
              <a:buChar char="•"/>
            </a:pPr>
            <a:r>
              <a:rPr lang="en" altLang="zh-CN" dirty="0"/>
              <a:t>RQ8</a:t>
            </a:r>
            <a:r>
              <a:rPr lang="zh-CN" altLang="en-US" dirty="0"/>
              <a:t> 敏感度分析：</a:t>
            </a:r>
            <a:r>
              <a:rPr lang="en" altLang="zh-CN" dirty="0"/>
              <a:t>TRACER</a:t>
            </a:r>
            <a:r>
              <a:rPr lang="zh-CN" altLang="en-US" dirty="0"/>
              <a:t>对设计参数的敏感性如何</a:t>
            </a:r>
            <a:r>
              <a:rPr lang="en-US" altLang="zh-CN" dirty="0"/>
              <a:t>? </a:t>
            </a:r>
            <a:endParaRPr lang="zh-CN" altLang="en-US" dirty="0"/>
          </a:p>
          <a:p>
            <a:pPr marL="285750" indent="-285750">
              <a:buFont typeface="Arial" panose="020B0604020202020204" pitchFamily="34" charset="0"/>
              <a:buChar char="•"/>
            </a:pPr>
            <a:r>
              <a:rPr lang="en" altLang="zh-CN" dirty="0"/>
              <a:t>RQ9</a:t>
            </a:r>
            <a:r>
              <a:rPr lang="zh-CN" altLang="en-US" dirty="0"/>
              <a:t> 通用性分析：</a:t>
            </a:r>
            <a:r>
              <a:rPr lang="en" altLang="zh-CN" dirty="0"/>
              <a:t>TRACER</a:t>
            </a:r>
            <a:r>
              <a:rPr lang="zh-CN" altLang="en-US" dirty="0"/>
              <a:t>在更大范围的开源软件漏洞上表现如何</a:t>
            </a:r>
            <a:r>
              <a:rPr lang="en-US" altLang="zh-CN" dirty="0"/>
              <a:t>? </a:t>
            </a:r>
            <a:endParaRPr lang="zh-CN" altLang="en-US" dirty="0"/>
          </a:p>
          <a:p>
            <a:pPr marL="285750" indent="-285750">
              <a:buFont typeface="Arial" panose="020B0604020202020204" pitchFamily="34" charset="0"/>
              <a:buChar char="•"/>
            </a:pPr>
            <a:r>
              <a:rPr lang="en" altLang="zh-CN" dirty="0"/>
              <a:t>RQ10</a:t>
            </a:r>
            <a:r>
              <a:rPr lang="zh-CN" altLang="en-US" dirty="0"/>
              <a:t> 实用性分析：</a:t>
            </a:r>
            <a:r>
              <a:rPr lang="en" altLang="zh-CN" dirty="0"/>
              <a:t>TRACER</a:t>
            </a:r>
            <a:r>
              <a:rPr lang="zh-CN" altLang="en-US" dirty="0"/>
              <a:t>在实际使用中表现如何</a:t>
            </a:r>
            <a:r>
              <a:rPr lang="en-US" altLang="zh-CN" dirty="0"/>
              <a:t>? </a:t>
            </a:r>
            <a:endParaRPr lang="zh-CN" altLang="en-US" dirty="0"/>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0917495" cy="369332"/>
          </a:xfrm>
          <a:prstGeom prst="rect">
            <a:avLst/>
          </a:prstGeom>
          <a:noFill/>
        </p:spPr>
        <p:txBody>
          <a:bodyPr wrap="square" rtlCol="0">
            <a:spAutoFit/>
          </a:bodyPr>
          <a:lstStyle/>
          <a:p>
            <a:pPr marL="285750" indent="-285750">
              <a:buFont typeface="Arial" panose="020B0604020202020204" pitchFamily="34" charset="0"/>
              <a:buChar char="•"/>
            </a:pPr>
            <a:r>
              <a:rPr lang="en" altLang="zh-CN" dirty="0"/>
              <a:t>Coverage(</a:t>
            </a:r>
            <a:r>
              <a:rPr lang="zh-CN" altLang="en-US" dirty="0"/>
              <a:t>覆盖率</a:t>
            </a:r>
            <a:r>
              <a:rPr lang="en-US" altLang="zh-CN" dirty="0"/>
              <a:t>)</a:t>
            </a:r>
            <a:r>
              <a:rPr lang="zh-CN" altLang="en-US" dirty="0"/>
              <a:t>、</a:t>
            </a:r>
            <a:r>
              <a:rPr lang="en" altLang="zh-CN" dirty="0"/>
              <a:t>Precision(</a:t>
            </a:r>
            <a:r>
              <a:rPr lang="zh-CN" altLang="en-US" dirty="0"/>
              <a:t>精确率</a:t>
            </a:r>
            <a:r>
              <a:rPr lang="en-US" altLang="zh-CN" dirty="0"/>
              <a:t>)</a:t>
            </a:r>
            <a:r>
              <a:rPr lang="zh-CN" altLang="en-US" dirty="0"/>
              <a:t>、</a:t>
            </a:r>
            <a:r>
              <a:rPr lang="en" altLang="zh-CN" dirty="0"/>
              <a:t>Recall(</a:t>
            </a:r>
            <a:r>
              <a:rPr lang="zh-CN" altLang="en-US" dirty="0"/>
              <a:t>召回率</a:t>
            </a:r>
            <a:r>
              <a:rPr lang="en-US" altLang="zh-CN" dirty="0"/>
              <a:t>)</a:t>
            </a:r>
            <a:r>
              <a:rPr lang="zh-CN" altLang="en-US" dirty="0"/>
              <a:t>和 </a:t>
            </a:r>
            <a:r>
              <a:rPr lang="en" altLang="zh-CN" dirty="0"/>
              <a:t>F1-Score(F1 </a:t>
            </a:r>
            <a:r>
              <a:rPr lang="zh-CN" altLang="en-US" dirty="0"/>
              <a:t>值</a:t>
            </a:r>
            <a:r>
              <a:rPr lang="en-US" altLang="zh-CN" dirty="0"/>
              <a:t>) </a:t>
            </a:r>
            <a:endParaRPr lang="zh-CN" altLang="en-US" dirty="0"/>
          </a:p>
        </p:txBody>
      </p:sp>
    </p:spTree>
    <p:extLst>
      <p:ext uri="{BB962C8B-B14F-4D97-AF65-F5344CB8AC3E}">
        <p14:creationId xmlns:p14="http://schemas.microsoft.com/office/powerpoint/2010/main" val="44530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RQ6:</a:t>
            </a:r>
            <a:r>
              <a:rPr kumimoji="1" lang="zh-CN" altLang="en-US" sz="1800" dirty="0">
                <a:solidFill>
                  <a:schemeClr val="tx1"/>
                </a:solidFill>
                <a:latin typeface="+mn-lt"/>
                <a:ea typeface="+mn-ea"/>
                <a:cs typeface="+mn-cs"/>
              </a:rPr>
              <a:t> 准确性评估</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865816" y="2668269"/>
            <a:ext cx="5968375"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与现有的基于启发式规则的方法相比，</a:t>
            </a:r>
            <a:r>
              <a:rPr lang="en" altLang="zh-CN" dirty="0"/>
              <a:t>TRACER </a:t>
            </a:r>
            <a:r>
              <a:rPr lang="zh-CN" altLang="en-US" dirty="0"/>
              <a:t>能够显著的提高补丁 覆盖率和 </a:t>
            </a:r>
            <a:r>
              <a:rPr lang="en" altLang="zh-CN" dirty="0"/>
              <a:t>F1 </a:t>
            </a:r>
            <a:r>
              <a:rPr lang="zh-CN" altLang="en-US" dirty="0"/>
              <a:t>值。</a:t>
            </a:r>
            <a:r>
              <a:rPr lang="en" altLang="zh-CN" dirty="0"/>
              <a:t>TRACER </a:t>
            </a:r>
            <a:r>
              <a:rPr lang="zh-CN" altLang="en-US" dirty="0"/>
              <a:t>将补丁覆盖率提高</a:t>
            </a:r>
            <a:r>
              <a:rPr lang="en-US" altLang="zh-CN" dirty="0"/>
              <a:t>58.6%</a:t>
            </a:r>
            <a:r>
              <a:rPr lang="zh-CN" altLang="en-US" dirty="0"/>
              <a:t>到</a:t>
            </a:r>
            <a:r>
              <a:rPr lang="en-US" altLang="zh-CN" dirty="0"/>
              <a:t>273.8%</a:t>
            </a:r>
            <a:r>
              <a:rPr lang="zh-CN" altLang="en-US" dirty="0"/>
              <a:t>，同时，将 </a:t>
            </a:r>
            <a:r>
              <a:rPr lang="en" altLang="zh-CN" dirty="0"/>
              <a:t>F1 </a:t>
            </a:r>
            <a:r>
              <a:rPr lang="zh-CN" altLang="en-US" dirty="0"/>
              <a:t>值提 高</a:t>
            </a:r>
            <a:r>
              <a:rPr lang="en-US" altLang="zh-CN" dirty="0"/>
              <a:t>116.8%</a:t>
            </a:r>
            <a:r>
              <a:rPr lang="zh-CN" altLang="en-US" dirty="0"/>
              <a:t>。 </a:t>
            </a:r>
            <a:endParaRPr lang="en-US" altLang="zh-CN" dirty="0"/>
          </a:p>
          <a:p>
            <a:pPr marL="285750" indent="-285750">
              <a:buFont typeface="Arial" panose="020B0604020202020204" pitchFamily="34" charset="0"/>
              <a:buChar char="•"/>
            </a:pPr>
            <a:r>
              <a:rPr lang="zh-CN" altLang="en-US" dirty="0"/>
              <a:t>与漏洞数据库 𝐷𝐵𝐴 和 𝐷𝐵𝐵 相比，</a:t>
            </a:r>
            <a:r>
              <a:rPr lang="en" altLang="zh-CN" dirty="0"/>
              <a:t>TRACER </a:t>
            </a:r>
            <a:r>
              <a:rPr lang="zh-CN" altLang="en-US" dirty="0"/>
              <a:t>以略低的补丁精确率和覆盖率为代价，拥有更为显着的召回率。</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r>
              <a:rPr lang="zh-CN" altLang="en-US" dirty="0"/>
              <a:t>这表明，</a:t>
            </a:r>
            <a:r>
              <a:rPr lang="en" altLang="zh-CN" dirty="0"/>
              <a:t>TRACER </a:t>
            </a:r>
            <a:r>
              <a:rPr lang="zh-CN" altLang="en-US" dirty="0"/>
              <a:t>可用于补充现有漏洞数据库缺失的漏洞补丁数据。 </a:t>
            </a:r>
          </a:p>
        </p:txBody>
      </p:sp>
      <p:pic>
        <p:nvPicPr>
          <p:cNvPr id="4" name="图片 3">
            <a:extLst>
              <a:ext uri="{FF2B5EF4-FFF2-40B4-BE49-F238E27FC236}">
                <a16:creationId xmlns:a16="http://schemas.microsoft.com/office/drawing/2014/main" id="{CF16BA6E-CDF1-7647-AFBA-485F430569FC}"/>
              </a:ext>
            </a:extLst>
          </p:cNvPr>
          <p:cNvPicPr>
            <a:picLocks noChangeAspect="1"/>
          </p:cNvPicPr>
          <p:nvPr/>
        </p:nvPicPr>
        <p:blipFill>
          <a:blip r:embed="rId3"/>
          <a:stretch>
            <a:fillRect/>
          </a:stretch>
        </p:blipFill>
        <p:spPr>
          <a:xfrm>
            <a:off x="927189" y="1751308"/>
            <a:ext cx="4382747" cy="4951368"/>
          </a:xfrm>
          <a:prstGeom prst="rect">
            <a:avLst/>
          </a:prstGeom>
        </p:spPr>
      </p:pic>
    </p:spTree>
    <p:extLst>
      <p:ext uri="{BB962C8B-B14F-4D97-AF65-F5344CB8AC3E}">
        <p14:creationId xmlns:p14="http://schemas.microsoft.com/office/powerpoint/2010/main" val="156574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RQ7:</a:t>
            </a:r>
            <a:r>
              <a:rPr kumimoji="1" lang="zh-CN" altLang="en-US" sz="1800" dirty="0">
                <a:solidFill>
                  <a:schemeClr val="tx1"/>
                </a:solidFill>
                <a:latin typeface="+mn-lt"/>
                <a:ea typeface="+mn-ea"/>
                <a:cs typeface="+mn-cs"/>
              </a:rPr>
              <a:t> 削弱性分析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8851067" y="3131832"/>
            <a:ext cx="3104957" cy="1754326"/>
          </a:xfrm>
          <a:prstGeom prst="rect">
            <a:avLst/>
          </a:prstGeom>
          <a:noFill/>
        </p:spPr>
        <p:txBody>
          <a:bodyPr wrap="square" rtlCol="0">
            <a:spAutoFit/>
          </a:bodyPr>
          <a:lstStyle/>
          <a:p>
            <a:pPr marL="285750" indent="-285750">
              <a:buFont typeface="Arial" panose="020B0604020202020204" pitchFamily="34" charset="0"/>
              <a:buChar char="•"/>
            </a:pPr>
            <a:r>
              <a:rPr lang="en" altLang="zh-CN" dirty="0"/>
              <a:t>TRACER </a:t>
            </a:r>
            <a:r>
              <a:rPr lang="zh-CN" altLang="en-US" dirty="0"/>
              <a:t>中的知识源、网络构建、补丁选择和补丁扩增步骤的设计对最终结果都有一定的贡献度和必要性。</a:t>
            </a:r>
          </a:p>
          <a:p>
            <a:pPr marL="285750" indent="-285750">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736120EA-5192-104C-AE1A-CDFCE853BF35}"/>
              </a:ext>
            </a:extLst>
          </p:cNvPr>
          <p:cNvPicPr>
            <a:picLocks noChangeAspect="1"/>
          </p:cNvPicPr>
          <p:nvPr/>
        </p:nvPicPr>
        <p:blipFill>
          <a:blip r:embed="rId3"/>
          <a:stretch>
            <a:fillRect/>
          </a:stretch>
        </p:blipFill>
        <p:spPr>
          <a:xfrm>
            <a:off x="561475" y="1751308"/>
            <a:ext cx="4221223" cy="4952742"/>
          </a:xfrm>
          <a:prstGeom prst="rect">
            <a:avLst/>
          </a:prstGeom>
        </p:spPr>
      </p:pic>
      <p:pic>
        <p:nvPicPr>
          <p:cNvPr id="7" name="图片 6">
            <a:extLst>
              <a:ext uri="{FF2B5EF4-FFF2-40B4-BE49-F238E27FC236}">
                <a16:creationId xmlns:a16="http://schemas.microsoft.com/office/drawing/2014/main" id="{BAF4A02A-36F5-5440-951D-BB0CCED1AD25}"/>
              </a:ext>
            </a:extLst>
          </p:cNvPr>
          <p:cNvPicPr>
            <a:picLocks noChangeAspect="1"/>
          </p:cNvPicPr>
          <p:nvPr/>
        </p:nvPicPr>
        <p:blipFill>
          <a:blip r:embed="rId4"/>
          <a:stretch>
            <a:fillRect/>
          </a:stretch>
        </p:blipFill>
        <p:spPr>
          <a:xfrm>
            <a:off x="4750614" y="1783393"/>
            <a:ext cx="4100453" cy="4952741"/>
          </a:xfrm>
          <a:prstGeom prst="rect">
            <a:avLst/>
          </a:prstGeom>
        </p:spPr>
      </p:pic>
    </p:spTree>
    <p:extLst>
      <p:ext uri="{BB962C8B-B14F-4D97-AF65-F5344CB8AC3E}">
        <p14:creationId xmlns:p14="http://schemas.microsoft.com/office/powerpoint/2010/main" val="97890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RQ8:</a:t>
            </a:r>
            <a:r>
              <a:rPr kumimoji="1" lang="zh-CN" altLang="en-US" sz="1800" dirty="0">
                <a:solidFill>
                  <a:schemeClr val="tx1"/>
                </a:solidFill>
                <a:latin typeface="+mn-lt"/>
                <a:ea typeface="+mn-ea"/>
                <a:cs typeface="+mn-cs"/>
              </a:rPr>
              <a:t> 敏感度分析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480551" y="5327314"/>
            <a:ext cx="9770354"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随着网络层数的增加，网络中将包含更多补丁。</a:t>
            </a:r>
            <a:endParaRPr lang="en-US" altLang="zh-CN" dirty="0"/>
          </a:p>
          <a:p>
            <a:pPr marL="285750" indent="-285750">
              <a:buFont typeface="Arial" panose="020B0604020202020204" pitchFamily="34" charset="0"/>
              <a:buChar char="•"/>
            </a:pPr>
            <a:r>
              <a:rPr lang="zh-CN" altLang="en-US" dirty="0"/>
              <a:t>随着代码提交时间跨度的增加，</a:t>
            </a:r>
            <a:r>
              <a:rPr lang="en" altLang="zh-CN" dirty="0"/>
              <a:t>TRACER </a:t>
            </a:r>
            <a:r>
              <a:rPr lang="zh-CN" altLang="en-US" dirty="0"/>
              <a:t>会搜索到更广的代码提交。</a:t>
            </a:r>
            <a:endParaRPr lang="en-US" altLang="zh-CN" dirty="0"/>
          </a:p>
          <a:p>
            <a:endParaRPr lang="en-US" altLang="zh-CN" dirty="0">
              <a:latin typeface="微软雅黑" panose="020B0503020204020204" pitchFamily="34" charset="-122"/>
            </a:endParaRPr>
          </a:p>
          <a:p>
            <a:r>
              <a:rPr lang="en" altLang="zh-CN" dirty="0">
                <a:latin typeface="微软雅黑" panose="020B0503020204020204" pitchFamily="34" charset="-122"/>
              </a:rPr>
              <a:t>TRACER </a:t>
            </a:r>
            <a:r>
              <a:rPr lang="zh-CN" altLang="en-US" dirty="0">
                <a:latin typeface="微软雅黑" panose="020B0503020204020204" pitchFamily="34" charset="-122"/>
              </a:rPr>
              <a:t>的准确率对两个可配置参数的变化不是非常敏感，网络深度参数设置为 </a:t>
            </a:r>
            <a:r>
              <a:rPr lang="en-US" altLang="zh-CN" dirty="0">
                <a:latin typeface="微软雅黑" panose="020B0503020204020204" pitchFamily="34" charset="-122"/>
              </a:rPr>
              <a:t>5 </a:t>
            </a:r>
            <a:r>
              <a:rPr lang="zh-CN" altLang="en-US" dirty="0">
                <a:latin typeface="微软雅黑" panose="020B0503020204020204" pitchFamily="34" charset="-122"/>
              </a:rPr>
              <a:t>层、提交时间跨度设置为 </a:t>
            </a:r>
            <a:r>
              <a:rPr lang="en-US" altLang="zh-CN" dirty="0">
                <a:latin typeface="微软雅黑" panose="020B0503020204020204" pitchFamily="34" charset="-122"/>
              </a:rPr>
              <a:t>30 </a:t>
            </a:r>
            <a:r>
              <a:rPr lang="zh-CN" altLang="en-US" dirty="0">
                <a:latin typeface="微软雅黑" panose="020B0503020204020204" pitchFamily="34" charset="-122"/>
              </a:rPr>
              <a:t>天时效果相对最优。 </a:t>
            </a:r>
            <a:r>
              <a:rPr lang="zh-CN" altLang="en-US" dirty="0"/>
              <a:t> </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1CBDB4E4-50E8-F34A-863E-1C8690EF2DA6}"/>
              </a:ext>
            </a:extLst>
          </p:cNvPr>
          <p:cNvPicPr>
            <a:picLocks noChangeAspect="1"/>
          </p:cNvPicPr>
          <p:nvPr/>
        </p:nvPicPr>
        <p:blipFill rotWithShape="1">
          <a:blip r:embed="rId3"/>
          <a:srcRect r="196" b="50776"/>
          <a:stretch/>
        </p:blipFill>
        <p:spPr>
          <a:xfrm>
            <a:off x="1015715" y="1932610"/>
            <a:ext cx="4005463" cy="2992779"/>
          </a:xfrm>
          <a:prstGeom prst="rect">
            <a:avLst/>
          </a:prstGeom>
        </p:spPr>
      </p:pic>
      <p:pic>
        <p:nvPicPr>
          <p:cNvPr id="8" name="图片 7">
            <a:extLst>
              <a:ext uri="{FF2B5EF4-FFF2-40B4-BE49-F238E27FC236}">
                <a16:creationId xmlns:a16="http://schemas.microsoft.com/office/drawing/2014/main" id="{37C48AE3-65A4-E04D-8F4F-83B9CB97B360}"/>
              </a:ext>
            </a:extLst>
          </p:cNvPr>
          <p:cNvPicPr>
            <a:picLocks noChangeAspect="1"/>
          </p:cNvPicPr>
          <p:nvPr/>
        </p:nvPicPr>
        <p:blipFill>
          <a:blip r:embed="rId4"/>
          <a:stretch>
            <a:fillRect/>
          </a:stretch>
        </p:blipFill>
        <p:spPr>
          <a:xfrm>
            <a:off x="5549117" y="1823554"/>
            <a:ext cx="4005463" cy="3121499"/>
          </a:xfrm>
          <a:prstGeom prst="rect">
            <a:avLst/>
          </a:prstGeom>
        </p:spPr>
      </p:pic>
    </p:spTree>
    <p:extLst>
      <p:ext uri="{BB962C8B-B14F-4D97-AF65-F5344CB8AC3E}">
        <p14:creationId xmlns:p14="http://schemas.microsoft.com/office/powerpoint/2010/main" val="4214577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RQ9:</a:t>
            </a:r>
            <a:r>
              <a:rPr kumimoji="1" lang="zh-CN" altLang="en-US" sz="1800" dirty="0">
                <a:solidFill>
                  <a:schemeClr val="tx1"/>
                </a:solidFill>
                <a:latin typeface="+mn-lt"/>
                <a:ea typeface="+mn-ea"/>
                <a:cs typeface="+mn-cs"/>
              </a:rPr>
              <a:t> 通用性分析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2" y="1767588"/>
            <a:ext cx="977035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数据集一共有</a:t>
            </a:r>
            <a:r>
              <a:rPr lang="en-US" altLang="zh-CN" dirty="0">
                <a:latin typeface="微软雅黑" panose="020B0503020204020204" pitchFamily="34" charset="-122"/>
              </a:rPr>
              <a:t>3,185</a:t>
            </a:r>
            <a:r>
              <a:rPr lang="zh-CN" altLang="en-US" dirty="0">
                <a:latin typeface="微软雅黑" panose="020B0503020204020204" pitchFamily="34" charset="-122"/>
              </a:rPr>
              <a:t>个漏洞，</a:t>
            </a:r>
            <a:r>
              <a:rPr lang="en" altLang="zh-CN" dirty="0"/>
              <a:t>TRACER </a:t>
            </a:r>
            <a:r>
              <a:rPr lang="zh-CN" altLang="en-US" dirty="0"/>
              <a:t>找到了</a:t>
            </a:r>
            <a:r>
              <a:rPr lang="en-US" altLang="zh-CN" dirty="0"/>
              <a:t>2,155(67.7%)</a:t>
            </a:r>
            <a:r>
              <a:rPr lang="zh-CN" altLang="en-US" dirty="0"/>
              <a:t>漏洞的补丁。</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数据集二共有</a:t>
            </a:r>
            <a:r>
              <a:rPr lang="en-US" altLang="zh-CN" dirty="0"/>
              <a:t>5,468</a:t>
            </a:r>
            <a:r>
              <a:rPr lang="zh-CN" altLang="en-US" dirty="0">
                <a:latin typeface="微软雅黑" panose="020B0503020204020204" pitchFamily="34" charset="-122"/>
              </a:rPr>
              <a:t>个漏洞，</a:t>
            </a:r>
            <a:r>
              <a:rPr lang="en" altLang="zh-CN" dirty="0"/>
              <a:t>TRACER </a:t>
            </a:r>
            <a:r>
              <a:rPr lang="zh-CN" altLang="en-US" dirty="0"/>
              <a:t>找到了</a:t>
            </a:r>
            <a:r>
              <a:rPr lang="en-US" altLang="zh-CN" dirty="0"/>
              <a:t>2,816(51.5%)</a:t>
            </a:r>
            <a:r>
              <a:rPr lang="zh-CN" altLang="en-US" dirty="0"/>
              <a:t>漏洞的补丁。</a:t>
            </a:r>
            <a:endParaRPr lang="en-US" altLang="zh-CN" dirty="0"/>
          </a:p>
        </p:txBody>
      </p:sp>
      <p:pic>
        <p:nvPicPr>
          <p:cNvPr id="5" name="图片 4">
            <a:extLst>
              <a:ext uri="{FF2B5EF4-FFF2-40B4-BE49-F238E27FC236}">
                <a16:creationId xmlns:a16="http://schemas.microsoft.com/office/drawing/2014/main" id="{9FFB3C1A-9DDE-8940-B708-D996DAF5A036}"/>
              </a:ext>
            </a:extLst>
          </p:cNvPr>
          <p:cNvPicPr>
            <a:picLocks noChangeAspect="1"/>
          </p:cNvPicPr>
          <p:nvPr/>
        </p:nvPicPr>
        <p:blipFill>
          <a:blip r:embed="rId3"/>
          <a:stretch>
            <a:fillRect/>
          </a:stretch>
        </p:blipFill>
        <p:spPr>
          <a:xfrm>
            <a:off x="1072645" y="2539268"/>
            <a:ext cx="7218948" cy="2339533"/>
          </a:xfrm>
          <a:prstGeom prst="rect">
            <a:avLst/>
          </a:prstGeom>
        </p:spPr>
      </p:pic>
      <p:sp>
        <p:nvSpPr>
          <p:cNvPr id="10" name="文本框 9">
            <a:extLst>
              <a:ext uri="{FF2B5EF4-FFF2-40B4-BE49-F238E27FC236}">
                <a16:creationId xmlns:a16="http://schemas.microsoft.com/office/drawing/2014/main" id="{77F259D0-F2E1-6E44-A4B9-1B448B5033FE}"/>
              </a:ext>
            </a:extLst>
          </p:cNvPr>
          <p:cNvSpPr txBox="1"/>
          <p:nvPr/>
        </p:nvSpPr>
        <p:spPr>
          <a:xfrm>
            <a:off x="665392" y="5392223"/>
            <a:ext cx="9770354" cy="923330"/>
          </a:xfrm>
          <a:prstGeom prst="rect">
            <a:avLst/>
          </a:prstGeom>
          <a:noFill/>
        </p:spPr>
        <p:txBody>
          <a:bodyPr wrap="square" rtlCol="0">
            <a:spAutoFit/>
          </a:bodyPr>
          <a:lstStyle/>
          <a:p>
            <a:r>
              <a:rPr lang="zh-CN" altLang="en-US" dirty="0"/>
              <a:t>这些结果表明，即使对于更大范围的开源软件漏洞，</a:t>
            </a:r>
            <a:r>
              <a:rPr lang="en" altLang="zh-CN" dirty="0"/>
              <a:t>TRACER </a:t>
            </a:r>
            <a:r>
              <a:rPr lang="zh-CN" altLang="en-US" dirty="0"/>
              <a:t>的准确率也基本稳定。在开源软件漏洞的补丁定位方面，</a:t>
            </a:r>
            <a:r>
              <a:rPr lang="en" altLang="zh-CN" dirty="0"/>
              <a:t>TRACER </a:t>
            </a:r>
            <a:r>
              <a:rPr lang="zh-CN" altLang="en-US" dirty="0"/>
              <a:t>具有较好的通用性。 </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72186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RQ10:</a:t>
            </a:r>
            <a:r>
              <a:rPr kumimoji="1" lang="zh-CN" altLang="en-US" sz="1800" dirty="0">
                <a:solidFill>
                  <a:schemeClr val="tx1"/>
                </a:solidFill>
                <a:latin typeface="+mn-lt"/>
                <a:ea typeface="+mn-ea"/>
                <a:cs typeface="+mn-cs"/>
              </a:rPr>
              <a:t> 实用性分析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2" y="1767588"/>
            <a:ext cx="977035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从国内外多所大学和科技公司的安全实验室中共招募了 </a:t>
            </a:r>
            <a:r>
              <a:rPr lang="en-US" altLang="zh-CN" dirty="0"/>
              <a:t>10 </a:t>
            </a:r>
            <a:r>
              <a:rPr lang="zh-CN" altLang="en-US" dirty="0"/>
              <a:t>名实验人员，他们中有软件安全方向的博士后、博士生、硕士生以及工程师。</a:t>
            </a:r>
            <a:endParaRPr lang="en-US" altLang="zh-CN" dirty="0"/>
          </a:p>
          <a:p>
            <a:pPr marL="285750" indent="-285750">
              <a:buFont typeface="Arial" panose="020B0604020202020204" pitchFamily="34" charset="0"/>
              <a:buChar char="•"/>
            </a:pPr>
            <a:r>
              <a:rPr lang="zh-CN" altLang="en-US" dirty="0"/>
              <a:t>随机选择了 </a:t>
            </a:r>
            <a:r>
              <a:rPr lang="en-US" altLang="zh-CN" dirty="0"/>
              <a:t>10 </a:t>
            </a:r>
            <a:r>
              <a:rPr lang="zh-CN" altLang="en-US" dirty="0"/>
              <a:t>个漏洞作为实验任务，</a:t>
            </a:r>
            <a:r>
              <a:rPr lang="zh-CN" altLang="en-US" dirty="0">
                <a:latin typeface="微软雅黑" panose="020B0503020204020204" pitchFamily="34" charset="-122"/>
              </a:rPr>
              <a:t>对比分析用户在有无</a:t>
            </a:r>
            <a:r>
              <a:rPr lang="en" altLang="zh-CN" dirty="0">
                <a:latin typeface="微软雅黑" panose="020B0503020204020204" pitchFamily="34" charset="-122"/>
              </a:rPr>
              <a:t>TRACER </a:t>
            </a:r>
            <a:r>
              <a:rPr lang="zh-CN" altLang="en-US" dirty="0">
                <a:latin typeface="微软雅黑" panose="020B0503020204020204" pitchFamily="34" charset="-122"/>
              </a:rPr>
              <a:t>的辅助下找到漏洞补丁的用时和准确性。</a:t>
            </a:r>
            <a:endParaRPr lang="en-US" altLang="zh-CN" dirty="0"/>
          </a:p>
        </p:txBody>
      </p:sp>
      <p:sp>
        <p:nvSpPr>
          <p:cNvPr id="10" name="文本框 9">
            <a:extLst>
              <a:ext uri="{FF2B5EF4-FFF2-40B4-BE49-F238E27FC236}">
                <a16:creationId xmlns:a16="http://schemas.microsoft.com/office/drawing/2014/main" id="{77F259D0-F2E1-6E44-A4B9-1B448B5033FE}"/>
              </a:ext>
            </a:extLst>
          </p:cNvPr>
          <p:cNvSpPr txBox="1"/>
          <p:nvPr/>
        </p:nvSpPr>
        <p:spPr>
          <a:xfrm>
            <a:off x="665392" y="5538926"/>
            <a:ext cx="9770354" cy="369332"/>
          </a:xfrm>
          <a:prstGeom prst="rect">
            <a:avLst/>
          </a:prstGeom>
          <a:noFill/>
        </p:spPr>
        <p:txBody>
          <a:bodyPr wrap="square" rtlCol="0">
            <a:spAutoFit/>
          </a:bodyPr>
          <a:lstStyle/>
          <a:p>
            <a:r>
              <a:rPr lang="zh-CN" altLang="en-US" dirty="0"/>
              <a:t>结果表明，在实际使用中，</a:t>
            </a:r>
            <a:r>
              <a:rPr lang="en" altLang="zh-CN" dirty="0"/>
              <a:t>TRACER </a:t>
            </a:r>
            <a:r>
              <a:rPr lang="zh-CN" altLang="en-US" dirty="0"/>
              <a:t>有助于用户更准确、更快速地识别到补丁。 </a:t>
            </a:r>
          </a:p>
        </p:txBody>
      </p:sp>
      <p:pic>
        <p:nvPicPr>
          <p:cNvPr id="4" name="图片 3">
            <a:extLst>
              <a:ext uri="{FF2B5EF4-FFF2-40B4-BE49-F238E27FC236}">
                <a16:creationId xmlns:a16="http://schemas.microsoft.com/office/drawing/2014/main" id="{B95BEF5C-26B9-114D-8206-360E024031F6}"/>
              </a:ext>
            </a:extLst>
          </p:cNvPr>
          <p:cNvPicPr>
            <a:picLocks noChangeAspect="1"/>
          </p:cNvPicPr>
          <p:nvPr/>
        </p:nvPicPr>
        <p:blipFill>
          <a:blip r:embed="rId3"/>
          <a:stretch>
            <a:fillRect/>
          </a:stretch>
        </p:blipFill>
        <p:spPr>
          <a:xfrm>
            <a:off x="1954380" y="2928025"/>
            <a:ext cx="7192378" cy="2358946"/>
          </a:xfrm>
          <a:prstGeom prst="rect">
            <a:avLst/>
          </a:prstGeom>
        </p:spPr>
      </p:pic>
    </p:spTree>
    <p:extLst>
      <p:ext uri="{BB962C8B-B14F-4D97-AF65-F5344CB8AC3E}">
        <p14:creationId xmlns:p14="http://schemas.microsoft.com/office/powerpoint/2010/main" val="383990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4.3 </a:t>
            </a:r>
            <a:r>
              <a:rPr kumimoji="1" lang="zh-CN" altLang="en-US" dirty="0">
                <a:cs typeface="Times New Roman" panose="02020603050405020304" pitchFamily="18" charset="0"/>
              </a:rPr>
              <a:t>实验结论</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0" y="1646099"/>
            <a:ext cx="9955195"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lang="zh-CN" altLang="en-US" sz="1800" b="0" dirty="0">
                <a:solidFill>
                  <a:schemeClr val="tx1"/>
                </a:solidFill>
                <a:latin typeface="微软雅黑" panose="020B0503020204020204" pitchFamily="34" charset="-122"/>
              </a:rPr>
              <a:t>本文从准确性、削弱性、敏感度、通用性及实用性五个方面对</a:t>
            </a:r>
            <a:r>
              <a:rPr lang="en" altLang="zh-CN" sz="1800" b="0" dirty="0">
                <a:solidFill>
                  <a:schemeClr val="tx1"/>
                </a:solidFill>
                <a:latin typeface="微软雅黑" panose="020B0503020204020204" pitchFamily="34" charset="-122"/>
              </a:rPr>
              <a:t>TRACER </a:t>
            </a:r>
            <a:r>
              <a:rPr lang="zh-CN" altLang="en-US" sz="1800" b="0" dirty="0">
                <a:solidFill>
                  <a:schemeClr val="tx1"/>
                </a:solidFill>
                <a:latin typeface="微软雅黑" panose="020B0503020204020204" pitchFamily="34" charset="-122"/>
              </a:rPr>
              <a:t>进行了评估。结果表明</a:t>
            </a:r>
            <a:r>
              <a:rPr lang="en-US" altLang="zh-CN" sz="1800" b="0" dirty="0">
                <a:solidFill>
                  <a:schemeClr val="tx1"/>
                </a:solidFill>
                <a:latin typeface="微软雅黑" panose="020B0503020204020204" pitchFamily="34" charset="-122"/>
              </a:rPr>
              <a:t>: </a:t>
            </a:r>
            <a:endParaRPr lang="zh-CN" altLang="en-US" sz="1800" b="0" dirty="0"/>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1" y="2090754"/>
            <a:ext cx="9770354"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准确性</a:t>
            </a:r>
            <a:r>
              <a:rPr lang="en-US" altLang="zh-CN" dirty="0">
                <a:latin typeface="微软雅黑" panose="020B0503020204020204" pitchFamily="34" charset="-122"/>
              </a:rPr>
              <a:t>:</a:t>
            </a:r>
            <a:r>
              <a:rPr lang="zh-CN" altLang="en-US" dirty="0">
                <a:latin typeface="微软雅黑" panose="020B0503020204020204" pitchFamily="34" charset="-122"/>
              </a:rPr>
              <a:t> </a:t>
            </a:r>
            <a:r>
              <a:rPr lang="en" altLang="zh-CN" dirty="0">
                <a:latin typeface="微软雅黑" panose="020B0503020204020204" pitchFamily="34" charset="-122"/>
              </a:rPr>
              <a:t>TRACER </a:t>
            </a:r>
            <a:r>
              <a:rPr lang="zh-CN" altLang="en-US" dirty="0">
                <a:latin typeface="微软雅黑" panose="020B0503020204020204" pitchFamily="34" charset="-122"/>
              </a:rPr>
              <a:t>可以达到 </a:t>
            </a:r>
            <a:r>
              <a:rPr lang="en-US" altLang="zh-CN" dirty="0">
                <a:latin typeface="微软雅黑" panose="020B0503020204020204" pitchFamily="34" charset="-122"/>
              </a:rPr>
              <a:t>88.0% </a:t>
            </a:r>
            <a:r>
              <a:rPr lang="zh-CN" altLang="en-US" dirty="0">
                <a:latin typeface="微软雅黑" panose="020B0503020204020204" pitchFamily="34" charset="-122"/>
              </a:rPr>
              <a:t>的补丁覆盖率、</a:t>
            </a:r>
            <a:r>
              <a:rPr lang="en-US" altLang="zh-CN" dirty="0">
                <a:latin typeface="微软雅黑" panose="020B0503020204020204" pitchFamily="34" charset="-122"/>
              </a:rPr>
              <a:t>86.4% </a:t>
            </a:r>
            <a:r>
              <a:rPr lang="zh-CN" altLang="en-US" dirty="0">
                <a:latin typeface="微软雅黑" panose="020B0503020204020204" pitchFamily="34" charset="-122"/>
              </a:rPr>
              <a:t>的精确率和 </a:t>
            </a:r>
            <a:r>
              <a:rPr lang="en-US" altLang="zh-CN" dirty="0">
                <a:latin typeface="微软雅黑" panose="020B0503020204020204" pitchFamily="34" charset="-122"/>
              </a:rPr>
              <a:t>86.4% </a:t>
            </a:r>
            <a:r>
              <a:rPr lang="zh-CN" altLang="en-US" dirty="0">
                <a:latin typeface="微软雅黑" panose="020B0503020204020204" pitchFamily="34" charset="-122"/>
              </a:rPr>
              <a:t>的 召回率。</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与现有的基于启发式规则的方法相比，</a:t>
            </a:r>
            <a:r>
              <a:rPr lang="en" altLang="zh-CN" dirty="0">
                <a:latin typeface="微软雅黑" panose="020B0503020204020204" pitchFamily="34" charset="-122"/>
              </a:rPr>
              <a:t>TRACER </a:t>
            </a:r>
            <a:r>
              <a:rPr lang="zh-CN" altLang="en-US" dirty="0">
                <a:latin typeface="微软雅黑" panose="020B0503020204020204" pitchFamily="34" charset="-122"/>
              </a:rPr>
              <a:t>能够显著地提高补 丁覆盖率和 </a:t>
            </a:r>
            <a:r>
              <a:rPr lang="en" altLang="zh-CN" dirty="0">
                <a:latin typeface="微软雅黑" panose="020B0503020204020204" pitchFamily="34" charset="-122"/>
              </a:rPr>
              <a:t>F1 </a:t>
            </a:r>
            <a:r>
              <a:rPr lang="zh-CN" altLang="en-US" dirty="0">
                <a:latin typeface="微软雅黑" panose="020B0503020204020204" pitchFamily="34" charset="-122"/>
              </a:rPr>
              <a:t>值，将补丁覆盖率提高</a:t>
            </a:r>
            <a:r>
              <a:rPr lang="en-US" altLang="zh-CN" dirty="0">
                <a:latin typeface="微软雅黑" panose="020B0503020204020204" pitchFamily="34" charset="-122"/>
              </a:rPr>
              <a:t>58.6%</a:t>
            </a:r>
            <a:r>
              <a:rPr lang="zh-CN" altLang="en-US" dirty="0">
                <a:latin typeface="微软雅黑" panose="020B0503020204020204" pitchFamily="34" charset="-122"/>
              </a:rPr>
              <a:t>到</a:t>
            </a:r>
            <a:r>
              <a:rPr lang="en-US" altLang="zh-CN" dirty="0">
                <a:latin typeface="微软雅黑" panose="020B0503020204020204" pitchFamily="34" charset="-122"/>
              </a:rPr>
              <a:t>273.8%</a:t>
            </a:r>
            <a:r>
              <a:rPr lang="zh-CN" altLang="en-US" dirty="0">
                <a:latin typeface="微软雅黑" panose="020B0503020204020204" pitchFamily="34" charset="-122"/>
              </a:rPr>
              <a:t>，将 </a:t>
            </a:r>
            <a:r>
              <a:rPr lang="en" altLang="zh-CN" dirty="0">
                <a:latin typeface="微软雅黑" panose="020B0503020204020204" pitchFamily="34" charset="-122"/>
              </a:rPr>
              <a:t>F1 </a:t>
            </a:r>
            <a:r>
              <a:rPr lang="zh-CN" altLang="en-US" dirty="0">
                <a:latin typeface="微软雅黑" panose="020B0503020204020204" pitchFamily="34" charset="-122"/>
              </a:rPr>
              <a:t>值提高</a:t>
            </a:r>
            <a:r>
              <a:rPr lang="en-US" altLang="zh-CN" dirty="0">
                <a:latin typeface="微软雅黑" panose="020B0503020204020204" pitchFamily="34" charset="-122"/>
              </a:rPr>
              <a:t>116.8%</a:t>
            </a:r>
            <a:r>
              <a:rPr lang="zh-CN" altLang="en-US" dirty="0">
                <a:latin typeface="微软雅黑" panose="020B0503020204020204" pitchFamily="34" charset="-122"/>
              </a:rPr>
              <a:t>。 </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与商业漏洞数据库 𝐷𝐵𝐴 和 𝐷𝐵𝐵 相比，</a:t>
            </a:r>
            <a:r>
              <a:rPr lang="en" altLang="zh-CN" dirty="0">
                <a:latin typeface="微软雅黑" panose="020B0503020204020204" pitchFamily="34" charset="-122"/>
              </a:rPr>
              <a:t>TRACER </a:t>
            </a:r>
            <a:r>
              <a:rPr lang="zh-CN" altLang="en-US" dirty="0">
                <a:latin typeface="微软雅黑" panose="020B0503020204020204" pitchFamily="34" charset="-122"/>
              </a:rPr>
              <a:t>以略低的补丁精确率和覆 盖率为代价，拥有更为显着的召回率。</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这表明，</a:t>
            </a:r>
            <a:r>
              <a:rPr lang="en" altLang="zh-CN" dirty="0">
                <a:latin typeface="微软雅黑" panose="020B0503020204020204" pitchFamily="34" charset="-122"/>
              </a:rPr>
              <a:t>TRACER </a:t>
            </a:r>
            <a:r>
              <a:rPr lang="zh-CN" altLang="en-US" dirty="0">
                <a:latin typeface="微软雅黑" panose="020B0503020204020204" pitchFamily="34" charset="-122"/>
              </a:rPr>
              <a:t>可用于补充现有漏 洞数据库缺失的漏洞补丁数据。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削弱性</a:t>
            </a:r>
            <a:r>
              <a:rPr lang="en-US" altLang="zh-CN" dirty="0">
                <a:latin typeface="微软雅黑" panose="020B0503020204020204" pitchFamily="34" charset="-122"/>
              </a:rPr>
              <a:t>:</a:t>
            </a:r>
            <a:r>
              <a:rPr lang="zh-CN" altLang="en-US" dirty="0">
                <a:latin typeface="微软雅黑" panose="020B0503020204020204" pitchFamily="34" charset="-122"/>
              </a:rPr>
              <a:t> </a:t>
            </a:r>
            <a:r>
              <a:rPr lang="en" altLang="zh-CN" dirty="0">
                <a:latin typeface="微软雅黑" panose="020B0503020204020204" pitchFamily="34" charset="-122"/>
              </a:rPr>
              <a:t>TRACER </a:t>
            </a:r>
            <a:r>
              <a:rPr lang="zh-CN" altLang="en-US" dirty="0">
                <a:latin typeface="微软雅黑" panose="020B0503020204020204" pitchFamily="34" charset="-122"/>
              </a:rPr>
              <a:t>中的知识源、网络构建、补丁选择和补丁扩增步骤的设计 对最终结果都有一定的贡献度和必要性。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敏感度</a:t>
            </a:r>
            <a:r>
              <a:rPr lang="en-US" altLang="zh-CN" dirty="0">
                <a:latin typeface="微软雅黑" panose="020B0503020204020204" pitchFamily="34" charset="-122"/>
              </a:rPr>
              <a:t>:</a:t>
            </a:r>
            <a:r>
              <a:rPr lang="zh-CN" altLang="en-US" dirty="0">
                <a:latin typeface="微软雅黑" panose="020B0503020204020204" pitchFamily="34" charset="-122"/>
              </a:rPr>
              <a:t> </a:t>
            </a:r>
            <a:r>
              <a:rPr lang="en" altLang="zh-CN" dirty="0">
                <a:latin typeface="微软雅黑" panose="020B0503020204020204" pitchFamily="34" charset="-122"/>
              </a:rPr>
              <a:t>TRACER </a:t>
            </a:r>
            <a:r>
              <a:rPr lang="zh-CN" altLang="en-US" dirty="0">
                <a:latin typeface="微软雅黑" panose="020B0503020204020204" pitchFamily="34" charset="-122"/>
              </a:rPr>
              <a:t>的准确率对两个可配置参数的变化不是非常敏感，且网络深度参数设置为 </a:t>
            </a:r>
            <a:r>
              <a:rPr lang="en-US" altLang="zh-CN" dirty="0">
                <a:latin typeface="微软雅黑" panose="020B0503020204020204" pitchFamily="34" charset="-122"/>
              </a:rPr>
              <a:t>5 </a:t>
            </a:r>
            <a:r>
              <a:rPr lang="zh-CN" altLang="en-US" dirty="0">
                <a:latin typeface="微软雅黑" panose="020B0503020204020204" pitchFamily="34" charset="-122"/>
              </a:rPr>
              <a:t>层、提交时间跨度设置为 </a:t>
            </a:r>
            <a:r>
              <a:rPr lang="en-US" altLang="zh-CN" dirty="0">
                <a:latin typeface="微软雅黑" panose="020B0503020204020204" pitchFamily="34" charset="-122"/>
              </a:rPr>
              <a:t>30 </a:t>
            </a:r>
            <a:r>
              <a:rPr lang="zh-CN" altLang="en-US" dirty="0">
                <a:latin typeface="微软雅黑" panose="020B0503020204020204" pitchFamily="34" charset="-122"/>
              </a:rPr>
              <a:t>天时效果相对最优。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通用性</a:t>
            </a:r>
            <a:r>
              <a:rPr lang="en-US" altLang="zh-CN" dirty="0">
                <a:latin typeface="微软雅黑" panose="020B0503020204020204" pitchFamily="34" charset="-122"/>
              </a:rPr>
              <a:t>:</a:t>
            </a:r>
            <a:r>
              <a:rPr lang="zh-CN" altLang="en-US" dirty="0">
                <a:latin typeface="微软雅黑" panose="020B0503020204020204" pitchFamily="34" charset="-122"/>
              </a:rPr>
              <a:t> 在更大范围的开源软件漏洞上，</a:t>
            </a:r>
            <a:r>
              <a:rPr lang="en" altLang="zh-CN" dirty="0">
                <a:latin typeface="微软雅黑" panose="020B0503020204020204" pitchFamily="34" charset="-122"/>
              </a:rPr>
              <a:t>TRACER </a:t>
            </a:r>
            <a:r>
              <a:rPr lang="zh-CN" altLang="en-US" dirty="0">
                <a:latin typeface="微软雅黑" panose="020B0503020204020204" pitchFamily="34" charset="-122"/>
              </a:rPr>
              <a:t>具有较好的通用性，覆盖率和准确率比较稳定。</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在商业漏洞数据库 𝐷𝐵𝐴 和 𝐷𝐵𝐵 都没有补丁时， </a:t>
            </a:r>
            <a:r>
              <a:rPr lang="en" altLang="zh-CN" dirty="0">
                <a:latin typeface="微软雅黑" panose="020B0503020204020204" pitchFamily="34" charset="-122"/>
              </a:rPr>
              <a:t>TRACER </a:t>
            </a:r>
            <a:r>
              <a:rPr lang="zh-CN" altLang="en-US" dirty="0">
                <a:latin typeface="微软雅黑" panose="020B0503020204020204" pitchFamily="34" charset="-122"/>
              </a:rPr>
              <a:t>仍可以找到大量漏洞的补丁。这表明，</a:t>
            </a:r>
            <a:r>
              <a:rPr lang="en" altLang="zh-CN" dirty="0">
                <a:latin typeface="微软雅黑" panose="020B0503020204020204" pitchFamily="34" charset="-122"/>
              </a:rPr>
              <a:t>TRACER </a:t>
            </a:r>
            <a:r>
              <a:rPr lang="zh-CN" altLang="en-US" dirty="0">
                <a:latin typeface="微软雅黑" panose="020B0503020204020204" pitchFamily="34" charset="-122"/>
              </a:rPr>
              <a:t>可以极大地补充或 增强现有的商业漏洞数据库。</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实用性</a:t>
            </a:r>
            <a:r>
              <a:rPr lang="en-US" altLang="zh-CN" dirty="0">
                <a:latin typeface="微软雅黑" panose="020B0503020204020204" pitchFamily="34" charset="-122"/>
              </a:rPr>
              <a:t>:</a:t>
            </a:r>
            <a:r>
              <a:rPr lang="zh-CN" altLang="en-US" dirty="0">
                <a:latin typeface="微软雅黑" panose="020B0503020204020204" pitchFamily="34" charset="-122"/>
              </a:rPr>
              <a:t>在实际工作场景下，</a:t>
            </a:r>
            <a:r>
              <a:rPr lang="en" altLang="zh-CN" dirty="0">
                <a:latin typeface="微软雅黑" panose="020B0503020204020204" pitchFamily="34" charset="-122"/>
              </a:rPr>
              <a:t>TRACER </a:t>
            </a:r>
            <a:r>
              <a:rPr lang="zh-CN" altLang="en-US" dirty="0">
                <a:latin typeface="微软雅黑" panose="020B0503020204020204" pitchFamily="34" charset="-122"/>
              </a:rPr>
              <a:t>有助于用户更准确、更快速地识别到 补丁。 </a:t>
            </a:r>
            <a:endParaRPr lang="zh-CN" altLang="en-US"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78997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总结与展望</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450442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开展了一项针对开源软件漏洞补丁的经验研究，以了解当前商业漏洞数据库中开源软件漏洞补丁的质量和特征，涵盖补丁覆盖度、补丁一致性、补丁类型、补丁映射关系以及补丁准确性五个方面。</a:t>
            </a:r>
            <a:endParaRPr lang="en-US" altLang="zh-CN" dirty="0"/>
          </a:p>
          <a:p>
            <a:pPr marL="742939" lvl="1" indent="-285750">
              <a:buFont typeface="Arial" panose="020B0604020202020204" pitchFamily="34" charset="0"/>
              <a:buChar char="•"/>
            </a:pPr>
            <a:r>
              <a:rPr lang="zh-CN" altLang="en-US" dirty="0"/>
              <a:t>研究发现</a:t>
            </a:r>
            <a:r>
              <a:rPr lang="en-US" altLang="zh-CN" dirty="0"/>
              <a:t>:</a:t>
            </a:r>
            <a:r>
              <a:rPr lang="zh-CN" altLang="en-US" dirty="0"/>
              <a:t> 商业漏洞数据库中开源软件漏洞补丁的质量并不理想，开源软件漏洞补丁在类型、映射关系方面有一定的特殊性。</a:t>
            </a:r>
            <a:endParaRPr lang="en-US" altLang="zh-CN" dirty="0"/>
          </a:p>
          <a:p>
            <a:pPr marL="285750" indent="-285750">
              <a:buFont typeface="Arial" panose="020B0604020202020204" pitchFamily="34" charset="0"/>
              <a:buChar char="•"/>
            </a:pPr>
            <a:r>
              <a:rPr lang="zh-CN" altLang="en-US" dirty="0"/>
              <a:t>基于经验研究的发现，本文提出了一种名为 </a:t>
            </a:r>
            <a:r>
              <a:rPr lang="en" altLang="zh-CN" dirty="0"/>
              <a:t>TRACER </a:t>
            </a:r>
            <a:r>
              <a:rPr lang="zh-CN" altLang="en-US" dirty="0"/>
              <a:t>的基于多源知识的开源软件漏洞的补丁识别方法。该方法用于识别代码提交类型的补丁，并构建一对多的漏洞补丁映射关系。 </a:t>
            </a:r>
            <a:endParaRPr lang="en-US" altLang="zh-CN" dirty="0"/>
          </a:p>
          <a:p>
            <a:pPr marL="285750" indent="-285750">
              <a:buFont typeface="Arial" panose="020B0604020202020204" pitchFamily="34" charset="0"/>
              <a:buChar char="•"/>
            </a:pPr>
            <a:r>
              <a:rPr lang="zh-CN" altLang="en-US" dirty="0"/>
              <a:t>本文还进行了大量实验，通过五个研究问题，从准确性、通用性、实用性等 多个方面对</a:t>
            </a:r>
            <a:r>
              <a:rPr lang="en" altLang="zh-CN" dirty="0"/>
              <a:t>TRACER</a:t>
            </a:r>
            <a:r>
              <a:rPr lang="zh-CN" altLang="en-US" dirty="0"/>
              <a:t>进行了评估。</a:t>
            </a:r>
          </a:p>
        </p:txBody>
      </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05</a:t>
            </a:r>
            <a:r>
              <a:rPr kumimoji="1" lang="zh-CN" altLang="en-US" dirty="0"/>
              <a:t> 总结与展望</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本文总结</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26018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未来展望</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4690940"/>
            <a:ext cx="10917495" cy="1200329"/>
          </a:xfrm>
          <a:prstGeom prst="rect">
            <a:avLst/>
          </a:prstGeom>
          <a:noFill/>
        </p:spPr>
        <p:txBody>
          <a:bodyPr wrap="square" rtlCol="0">
            <a:spAutoFit/>
          </a:bodyPr>
          <a:lstStyle/>
          <a:p>
            <a:pPr marL="285750" indent="-285750">
              <a:buFont typeface="Arial" panose="020B0604020202020204" pitchFamily="34" charset="0"/>
              <a:buChar char="•"/>
            </a:pPr>
            <a:r>
              <a:rPr lang="en" altLang="zh-CN" dirty="0"/>
              <a:t>TRACER</a:t>
            </a:r>
            <a:r>
              <a:rPr lang="zh-CN" altLang="en-US" dirty="0"/>
              <a:t>不适用于没有 </a:t>
            </a:r>
            <a:r>
              <a:rPr lang="en" altLang="zh-CN" dirty="0"/>
              <a:t>CVE ID </a:t>
            </a:r>
            <a:r>
              <a:rPr lang="zh-CN" altLang="en-US" dirty="0"/>
              <a:t>的开源漏洞，未来可以考虑以 </a:t>
            </a:r>
            <a:r>
              <a:rPr lang="en" altLang="zh-CN" dirty="0"/>
              <a:t>Advisory ID</a:t>
            </a:r>
            <a:r>
              <a:rPr lang="zh-CN" altLang="en" dirty="0"/>
              <a:t>、</a:t>
            </a:r>
            <a:r>
              <a:rPr lang="en" altLang="zh-CN" dirty="0"/>
              <a:t>Issue ID </a:t>
            </a:r>
            <a:r>
              <a:rPr lang="zh-CN" altLang="en-US" dirty="0"/>
              <a:t>作为 </a:t>
            </a:r>
            <a:r>
              <a:rPr lang="en" altLang="zh-CN" dirty="0"/>
              <a:t>TRACER </a:t>
            </a:r>
            <a:r>
              <a:rPr lang="zh-CN" altLang="en-US" dirty="0"/>
              <a:t>的输入，进一步挺高补丁覆盖率。 </a:t>
            </a:r>
          </a:p>
          <a:p>
            <a:pPr marL="285750" indent="-285750">
              <a:buFont typeface="Arial" panose="020B0604020202020204" pitchFamily="34" charset="0"/>
              <a:buChar char="•"/>
            </a:pPr>
            <a:r>
              <a:rPr lang="en" altLang="zh-CN" dirty="0"/>
              <a:t>TRACER </a:t>
            </a:r>
            <a:r>
              <a:rPr lang="zh-CN" altLang="en-US" dirty="0"/>
              <a:t>中仅仅包含了四个知识源</a:t>
            </a:r>
            <a:r>
              <a:rPr lang="zh-CN" altLang="en" dirty="0"/>
              <a:t>，</a:t>
            </a:r>
            <a:r>
              <a:rPr lang="zh-CN" altLang="en-US" dirty="0"/>
              <a:t>未来可以扩增更多的知识源，从而构建更完整的漏洞参考链接网络。</a:t>
            </a:r>
            <a:endParaRPr lang="en-US" altLang="zh-CN" dirty="0"/>
          </a:p>
          <a:p>
            <a:pPr marL="285750" indent="-285750">
              <a:buFont typeface="Arial" panose="020B0604020202020204" pitchFamily="34" charset="0"/>
              <a:buChar char="•"/>
            </a:pPr>
            <a:r>
              <a:rPr lang="en" altLang="zh-CN" dirty="0"/>
              <a:t>TRACER </a:t>
            </a:r>
            <a:r>
              <a:rPr lang="zh-CN" altLang="en-US" dirty="0"/>
              <a:t>基于置信度和连通度选择补丁， 未来可以尝试基于语义的补丁识别方法。 </a:t>
            </a:r>
          </a:p>
        </p:txBody>
      </p:sp>
    </p:spTree>
    <p:extLst>
      <p:ext uri="{BB962C8B-B14F-4D97-AF65-F5344CB8AC3E}">
        <p14:creationId xmlns:p14="http://schemas.microsoft.com/office/powerpoint/2010/main" val="2544109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219987" y="2242484"/>
            <a:ext cx="3752025" cy="2373032"/>
          </a:xfrm>
        </p:spPr>
        <p:txBody>
          <a:bodyPr/>
          <a:lstStyle/>
          <a:p>
            <a:r>
              <a:rPr kumimoji="1" lang="zh-CN" altLang="en-US" sz="4800" dirty="0">
                <a:latin typeface="+mj-lt"/>
                <a:cs typeface="Times New Roman" panose="02020603050405020304" pitchFamily="18" charset="0"/>
              </a:rPr>
              <a:t>背景知识及相关工作</a:t>
            </a:r>
          </a:p>
        </p:txBody>
      </p:sp>
    </p:spTree>
    <p:extLst>
      <p:ext uri="{BB962C8B-B14F-4D97-AF65-F5344CB8AC3E}">
        <p14:creationId xmlns:p14="http://schemas.microsoft.com/office/powerpoint/2010/main" val="17104991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505381" y="1665727"/>
            <a:ext cx="3181233" cy="1041761"/>
          </a:xfrm>
        </p:spPr>
        <p:txBody>
          <a:bodyPr/>
          <a:lstStyle/>
          <a:p>
            <a:r>
              <a:rPr kumimoji="1" lang="zh-CN" altLang="en-US" dirty="0"/>
              <a:t>谢谢聆听！</a:t>
            </a:r>
          </a:p>
        </p:txBody>
      </p:sp>
      <p:sp>
        <p:nvSpPr>
          <p:cNvPr id="5" name="TextBox 2">
            <a:extLst>
              <a:ext uri="{FF2B5EF4-FFF2-40B4-BE49-F238E27FC236}">
                <a16:creationId xmlns:a16="http://schemas.microsoft.com/office/drawing/2014/main" id="{DF290A30-2580-0B4A-B138-0527D0791F44}"/>
              </a:ext>
            </a:extLst>
          </p:cNvPr>
          <p:cNvSpPr txBox="1"/>
          <p:nvPr/>
        </p:nvSpPr>
        <p:spPr>
          <a:xfrm>
            <a:off x="1956912" y="5003800"/>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6" name="文本框 5">
            <a:extLst>
              <a:ext uri="{FF2B5EF4-FFF2-40B4-BE49-F238E27FC236}">
                <a16:creationId xmlns:a16="http://schemas.microsoft.com/office/drawing/2014/main" id="{168D26CC-0E66-DB41-AA90-1243A9437F13}"/>
              </a:ext>
            </a:extLst>
          </p:cNvPr>
          <p:cNvSpPr txBox="1"/>
          <p:nvPr/>
        </p:nvSpPr>
        <p:spPr>
          <a:xfrm>
            <a:off x="188259" y="550078"/>
            <a:ext cx="3877985"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硕士学位论文预答辩</a:t>
            </a:r>
          </a:p>
        </p:txBody>
      </p:sp>
      <p:pic>
        <p:nvPicPr>
          <p:cNvPr id="7" name="图片 6">
            <a:extLst>
              <a:ext uri="{FF2B5EF4-FFF2-40B4-BE49-F238E27FC236}">
                <a16:creationId xmlns:a16="http://schemas.microsoft.com/office/drawing/2014/main" id="{48FCA1D6-CDC6-E144-944B-E78CEEED86F3}"/>
              </a:ext>
            </a:extLst>
          </p:cNvPr>
          <p:cNvPicPr>
            <a:picLocks/>
          </p:cNvPicPr>
          <p:nvPr/>
        </p:nvPicPr>
        <p:blipFill rotWithShape="1">
          <a:blip r:embed="rId3"/>
          <a:srcRect b="14933"/>
          <a:stretch/>
        </p:blipFill>
        <p:spPr>
          <a:xfrm>
            <a:off x="10633655" y="368288"/>
            <a:ext cx="1163285" cy="948356"/>
          </a:xfrm>
          <a:prstGeom prst="rect">
            <a:avLst/>
          </a:prstGeom>
        </p:spPr>
      </p:pic>
      <p:sp>
        <p:nvSpPr>
          <p:cNvPr id="8" name="文本占位符 1">
            <a:extLst>
              <a:ext uri="{FF2B5EF4-FFF2-40B4-BE49-F238E27FC236}">
                <a16:creationId xmlns:a16="http://schemas.microsoft.com/office/drawing/2014/main" id="{D686867B-13F1-8F46-80A9-22B534DC304F}"/>
              </a:ext>
            </a:extLst>
          </p:cNvPr>
          <p:cNvSpPr txBox="1">
            <a:spLocks/>
          </p:cNvSpPr>
          <p:nvPr/>
        </p:nvSpPr>
        <p:spPr>
          <a:xfrm>
            <a:off x="922185" y="2963460"/>
            <a:ext cx="10347626" cy="1444619"/>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研究背景</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80551" y="3334608"/>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相关工作</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65543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在软件开发过程中，开发人员大量会使用开源软件中的功能，节省开发时间，加快开发速度。</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伴随着开发效率的提高，开源软件中的安全漏洞也会被引入软件系统。</a:t>
            </a:r>
            <a:endParaRPr kumimoji="1" lang="en-US" altLang="zh-CN" dirty="0"/>
          </a:p>
          <a:p>
            <a:pPr marL="285750" indent="-285750">
              <a:buFont typeface="Arial" panose="020B0604020202020204" pitchFamily="34" charset="0"/>
              <a:buChar char="•"/>
            </a:pPr>
            <a:r>
              <a:rPr lang="zh-CN" altLang="en-US" dirty="0"/>
              <a:t>近些年所披露的开源软件安全漏洞越来越多，已知的漏洞数量已超过</a:t>
            </a:r>
            <a:r>
              <a:rPr lang="en-US" altLang="zh-CN" dirty="0">
                <a:solidFill>
                  <a:srgbClr val="FF0000"/>
                </a:solidFill>
              </a:rPr>
              <a:t>10070</a:t>
            </a:r>
            <a:r>
              <a:rPr lang="zh-CN" altLang="en-US" dirty="0"/>
              <a:t>。 </a:t>
            </a:r>
            <a:endParaRPr lang="en-US" altLang="zh-CN" dirty="0"/>
          </a:p>
          <a:p>
            <a:pPr marL="742939" lvl="1" indent="-285750">
              <a:buFont typeface="Arial" panose="020B0604020202020204" pitchFamily="34" charset="0"/>
              <a:buChar char="•"/>
            </a:pPr>
            <a:r>
              <a:rPr lang="zh-CN" altLang="en-US" dirty="0">
                <a:latin typeface="微软雅黑" panose="020B0503020204020204" pitchFamily="34" charset="-122"/>
              </a:rPr>
              <a:t>据</a:t>
            </a:r>
            <a:r>
              <a:rPr lang="en-US" altLang="zh-CN" dirty="0">
                <a:latin typeface="微软雅黑" panose="020B0503020204020204" pitchFamily="34" charset="-122"/>
              </a:rPr>
              <a:t>Black</a:t>
            </a:r>
            <a:r>
              <a:rPr lang="zh-CN" altLang="en-US" dirty="0">
                <a:latin typeface="微软雅黑" panose="020B0503020204020204" pitchFamily="34" charset="-122"/>
              </a:rPr>
              <a:t> </a:t>
            </a:r>
            <a:r>
              <a:rPr lang="en-US" altLang="zh-CN" dirty="0">
                <a:latin typeface="微软雅黑" panose="020B0503020204020204" pitchFamily="34" charset="-122"/>
              </a:rPr>
              <a:t>Duck</a:t>
            </a:r>
            <a:r>
              <a:rPr lang="zh-CN" altLang="en-US" dirty="0">
                <a:latin typeface="微软雅黑" panose="020B0503020204020204" pitchFamily="34" charset="-122"/>
              </a:rPr>
              <a:t>公司发布的</a:t>
            </a:r>
            <a:r>
              <a:rPr lang="en-US" altLang="zh-CN" dirty="0">
                <a:latin typeface="微软雅黑" panose="020B0503020204020204" pitchFamily="34" charset="-122"/>
              </a:rPr>
              <a:t>《</a:t>
            </a:r>
            <a:r>
              <a:rPr lang="zh-CN" altLang="en-US" dirty="0">
                <a:latin typeface="微软雅黑" panose="020B0503020204020204" pitchFamily="34" charset="-122"/>
              </a:rPr>
              <a:t>开源安全和风险分析报告</a:t>
            </a:r>
            <a:r>
              <a:rPr lang="en-US" altLang="zh-CN" dirty="0">
                <a:latin typeface="微软雅黑" panose="020B0503020204020204" pitchFamily="34" charset="-122"/>
              </a:rPr>
              <a:t>》</a:t>
            </a:r>
            <a:r>
              <a:rPr lang="zh-CN" altLang="en-US" dirty="0">
                <a:latin typeface="微软雅黑" panose="020B0503020204020204" pitchFamily="34" charset="-122"/>
              </a:rPr>
              <a:t>显示，在分析的</a:t>
            </a:r>
            <a:r>
              <a:rPr lang="en-US" altLang="zh-CN" dirty="0">
                <a:latin typeface="微软雅黑" panose="020B0503020204020204" pitchFamily="34" charset="-122"/>
              </a:rPr>
              <a:t>1,500 </a:t>
            </a:r>
            <a:r>
              <a:rPr lang="zh-CN" altLang="en-US" dirty="0">
                <a:latin typeface="微软雅黑" panose="020B0503020204020204" pitchFamily="34" charset="-122"/>
              </a:rPr>
              <a:t>个应用程序中，</a:t>
            </a:r>
            <a:r>
              <a:rPr lang="en-US" altLang="zh-CN" dirty="0">
                <a:solidFill>
                  <a:srgbClr val="FF0000"/>
                </a:solidFill>
                <a:latin typeface="微软雅黑" panose="020B0503020204020204" pitchFamily="34" charset="-122"/>
              </a:rPr>
              <a:t>98%</a:t>
            </a:r>
            <a:r>
              <a:rPr lang="zh-CN" altLang="en-US" dirty="0">
                <a:latin typeface="微软雅黑" panose="020B0503020204020204" pitchFamily="34" charset="-122"/>
              </a:rPr>
              <a:t>的应用程序都使用了开源软件，且高达</a:t>
            </a:r>
            <a:r>
              <a:rPr lang="en-US" altLang="zh-CN" dirty="0">
                <a:solidFill>
                  <a:srgbClr val="FF0000"/>
                </a:solidFill>
                <a:latin typeface="微软雅黑" panose="020B0503020204020204" pitchFamily="34" charset="-122"/>
              </a:rPr>
              <a:t>84%</a:t>
            </a:r>
            <a:r>
              <a:rPr lang="zh-CN" altLang="en-US" dirty="0">
                <a:latin typeface="微软雅黑" panose="020B0503020204020204" pitchFamily="34" charset="-122"/>
              </a:rPr>
              <a:t>的应用程序包含至少一个已知的开源软件漏洞。</a:t>
            </a: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6568" y="3766842"/>
            <a:ext cx="1165543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研究如何降低开源软件漏洞带来的安全风险（漏洞检测、漏洞修复） </a:t>
            </a:r>
          </a:p>
          <a:p>
            <a:pPr marL="285750" indent="-285750">
              <a:buFont typeface="Arial" panose="020B0604020202020204" pitchFamily="34" charset="0"/>
              <a:buChar char="•"/>
            </a:pPr>
            <a:r>
              <a:rPr lang="zh-CN" altLang="en-US" dirty="0"/>
              <a:t>评估数据库中漏洞知识的质量（漏洞重现描述、软件、版本信息）</a:t>
            </a:r>
            <a:endParaRPr lang="en-US" altLang="zh-CN" dirty="0"/>
          </a:p>
          <a:p>
            <a:pPr marL="285750" indent="-285750">
              <a:buFont typeface="Arial" panose="020B0604020202020204" pitchFamily="34" charset="0"/>
              <a:buChar char="•"/>
            </a:pPr>
            <a:r>
              <a:rPr lang="zh-CN" altLang="en-US" dirty="0"/>
              <a:t>漏洞补丁知识采集  </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165543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漏洞数据库中补丁知识的质量情况如何？ </a:t>
            </a:r>
          </a:p>
          <a:p>
            <a:pPr marL="285750" indent="-285750">
              <a:buFont typeface="Arial" panose="020B0604020202020204" pitchFamily="34" charset="0"/>
              <a:buChar char="•"/>
            </a:pPr>
            <a:r>
              <a:rPr lang="zh-CN" altLang="en-US" dirty="0"/>
              <a:t>能否实现自动化地查找漏洞补丁？</a:t>
            </a:r>
          </a:p>
        </p:txBody>
      </p:sp>
    </p:spTree>
    <p:extLst>
      <p:ext uri="{BB962C8B-B14F-4D97-AF65-F5344CB8AC3E}">
        <p14:creationId xmlns:p14="http://schemas.microsoft.com/office/powerpoint/2010/main" val="1893163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1.1 CVE</a:t>
            </a:r>
            <a:r>
              <a:rPr kumimoji="1" lang="zh-CN" altLang="en-US" sz="1800" dirty="0"/>
              <a:t>及</a:t>
            </a:r>
            <a:r>
              <a:rPr kumimoji="1" lang="en-US" altLang="zh-CN" sz="1800" dirty="0"/>
              <a:t>NVD</a:t>
            </a:r>
            <a:endParaRPr kumimoji="1" lang="zh-CN" altLang="en-US" sz="1800" dirty="0"/>
          </a:p>
        </p:txBody>
      </p:sp>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143179" cy="646331"/>
          </a:xfrm>
          <a:prstGeom prst="rect">
            <a:avLst/>
          </a:prstGeom>
          <a:noFill/>
        </p:spPr>
        <p:txBody>
          <a:bodyPr wrap="square" rtlCol="0">
            <a:spAutoFit/>
          </a:bodyPr>
          <a:lstStyle/>
          <a:p>
            <a:r>
              <a:rPr lang="zh-CN" altLang="en-US" b="1" dirty="0">
                <a:latin typeface="+mn-ea"/>
              </a:rPr>
              <a:t>通用漏洞披露 </a:t>
            </a:r>
            <a:r>
              <a:rPr lang="en-US" altLang="zh-CN" b="1" dirty="0">
                <a:latin typeface="+mn-ea"/>
              </a:rPr>
              <a:t>(</a:t>
            </a:r>
            <a:r>
              <a:rPr lang="en" altLang="zh-CN" b="1" dirty="0">
                <a:latin typeface="+mn-ea"/>
              </a:rPr>
              <a:t>Common Vulnerabilities and Exposures</a:t>
            </a:r>
            <a:r>
              <a:rPr lang="zh-CN" altLang="en" b="1" dirty="0">
                <a:latin typeface="+mn-ea"/>
              </a:rPr>
              <a:t>，</a:t>
            </a:r>
            <a:r>
              <a:rPr lang="en" altLang="zh-CN" b="1" dirty="0">
                <a:latin typeface="+mn-ea"/>
              </a:rPr>
              <a:t>CVE)</a:t>
            </a:r>
            <a:r>
              <a:rPr lang="zh-CN" altLang="en" dirty="0"/>
              <a:t>，</a:t>
            </a:r>
            <a:r>
              <a:rPr lang="zh-CN" altLang="en-US" dirty="0"/>
              <a:t>是一个与网络安全有关的漏洞字典，收集各种信息安全漏洞并分配唯一编号以便公众查阅及引用。</a:t>
            </a:r>
            <a:r>
              <a:rPr lang="zh-CN" altLang="en" dirty="0"/>
              <a:t> </a:t>
            </a:r>
            <a:endParaRPr lang="zh-CN" altLang="en-US" dirty="0"/>
          </a:p>
        </p:txBody>
      </p:sp>
      <p:pic>
        <p:nvPicPr>
          <p:cNvPr id="8" name="图片 7">
            <a:extLst>
              <a:ext uri="{FF2B5EF4-FFF2-40B4-BE49-F238E27FC236}">
                <a16:creationId xmlns:a16="http://schemas.microsoft.com/office/drawing/2014/main" id="{04E7F701-3DE2-3041-90C7-65E213007BFA}"/>
              </a:ext>
            </a:extLst>
          </p:cNvPr>
          <p:cNvPicPr>
            <a:picLocks noChangeAspect="1"/>
          </p:cNvPicPr>
          <p:nvPr/>
        </p:nvPicPr>
        <p:blipFill>
          <a:blip r:embed="rId3"/>
          <a:stretch>
            <a:fillRect/>
          </a:stretch>
        </p:blipFill>
        <p:spPr>
          <a:xfrm>
            <a:off x="569450" y="2360474"/>
            <a:ext cx="7350906" cy="3980403"/>
          </a:xfrm>
          <a:prstGeom prst="rect">
            <a:avLst/>
          </a:prstGeom>
        </p:spPr>
      </p:pic>
      <p:sp>
        <p:nvSpPr>
          <p:cNvPr id="9" name="文本框 8">
            <a:extLst>
              <a:ext uri="{FF2B5EF4-FFF2-40B4-BE49-F238E27FC236}">
                <a16:creationId xmlns:a16="http://schemas.microsoft.com/office/drawing/2014/main" id="{21C12C37-02D3-6248-B166-B45D943FC0B4}"/>
              </a:ext>
            </a:extLst>
          </p:cNvPr>
          <p:cNvSpPr txBox="1"/>
          <p:nvPr/>
        </p:nvSpPr>
        <p:spPr>
          <a:xfrm>
            <a:off x="8204201" y="3311435"/>
            <a:ext cx="3530600" cy="1200329"/>
          </a:xfrm>
          <a:prstGeom prst="rect">
            <a:avLst/>
          </a:prstGeom>
          <a:noFill/>
        </p:spPr>
        <p:txBody>
          <a:bodyPr wrap="square" rtlCol="0">
            <a:spAutoFit/>
          </a:bodyPr>
          <a:lstStyle/>
          <a:p>
            <a:r>
              <a:rPr lang="zh-CN" altLang="en-US" dirty="0"/>
              <a:t>每一个 </a:t>
            </a:r>
            <a:r>
              <a:rPr lang="en" altLang="zh-CN" dirty="0"/>
              <a:t>CVE </a:t>
            </a:r>
            <a:r>
              <a:rPr lang="zh-CN" altLang="en-US" dirty="0"/>
              <a:t>条目都有唯一通用标识符</a:t>
            </a:r>
            <a:r>
              <a:rPr lang="en-US" altLang="zh-CN" dirty="0"/>
              <a:t>(</a:t>
            </a:r>
            <a:r>
              <a:rPr lang="en" altLang="zh-CN" dirty="0"/>
              <a:t>CVE ID)</a:t>
            </a:r>
            <a:r>
              <a:rPr lang="zh-CN" altLang="en" dirty="0"/>
              <a:t>、</a:t>
            </a:r>
            <a:r>
              <a:rPr lang="zh-CN" altLang="en-US" dirty="0"/>
              <a:t>一段漏洞描述</a:t>
            </a:r>
            <a:r>
              <a:rPr lang="en-US" altLang="zh-CN" dirty="0"/>
              <a:t>(</a:t>
            </a:r>
            <a:r>
              <a:rPr lang="en" altLang="zh-CN" dirty="0"/>
              <a:t>Description)</a:t>
            </a:r>
            <a:r>
              <a:rPr lang="zh-CN" altLang="en-US" dirty="0"/>
              <a:t>以及至少一个参考链接</a:t>
            </a:r>
            <a:r>
              <a:rPr lang="en-US" altLang="zh-CN" dirty="0"/>
              <a:t>(</a:t>
            </a:r>
            <a:r>
              <a:rPr lang="en" altLang="zh-CN" dirty="0"/>
              <a:t>Reference)</a:t>
            </a:r>
            <a:r>
              <a:rPr lang="zh-CN" altLang="en" dirty="0"/>
              <a:t>。 </a:t>
            </a:r>
            <a:endParaRPr lang="zh-CN" altLang="en-US" dirty="0"/>
          </a:p>
        </p:txBody>
      </p:sp>
    </p:spTree>
    <p:extLst>
      <p:ext uri="{BB962C8B-B14F-4D97-AF65-F5344CB8AC3E}">
        <p14:creationId xmlns:p14="http://schemas.microsoft.com/office/powerpoint/2010/main" val="977635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1.1 CVE</a:t>
            </a:r>
            <a:r>
              <a:rPr kumimoji="1" lang="zh-CN" altLang="en-US" sz="1800" dirty="0"/>
              <a:t>及</a:t>
            </a:r>
            <a:r>
              <a:rPr kumimoji="1" lang="en-US" altLang="zh-CN" sz="1800" dirty="0"/>
              <a:t>NVD</a:t>
            </a:r>
            <a:endParaRPr kumimoji="1" lang="zh-CN" altLang="en-US" sz="1800" dirty="0"/>
          </a:p>
        </p:txBody>
      </p:sp>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230899" cy="923330"/>
          </a:xfrm>
          <a:prstGeom prst="rect">
            <a:avLst/>
          </a:prstGeom>
          <a:noFill/>
        </p:spPr>
        <p:txBody>
          <a:bodyPr wrap="square" rtlCol="0">
            <a:spAutoFit/>
          </a:bodyPr>
          <a:lstStyle/>
          <a:p>
            <a:r>
              <a:rPr lang="zh-CN" altLang="en-US" b="1" dirty="0">
                <a:latin typeface="+mn-ea"/>
              </a:rPr>
              <a:t>美国国家漏洞数据库</a:t>
            </a:r>
            <a:r>
              <a:rPr lang="en-US" altLang="zh-CN" b="1" dirty="0">
                <a:latin typeface="+mn-ea"/>
              </a:rPr>
              <a:t>(</a:t>
            </a:r>
            <a:r>
              <a:rPr lang="en" altLang="zh-CN" b="1" dirty="0">
                <a:latin typeface="+mn-ea"/>
              </a:rPr>
              <a:t>NVD) </a:t>
            </a:r>
            <a:r>
              <a:rPr lang="zh-CN" altLang="en-US" dirty="0"/>
              <a:t>，与</a:t>
            </a:r>
            <a:r>
              <a:rPr lang="en" altLang="zh-CN" dirty="0"/>
              <a:t>CVE</a:t>
            </a:r>
            <a:r>
              <a:rPr lang="zh-CN" altLang="en-US" dirty="0"/>
              <a:t>平台数据完全同步，并为每个漏洞条目 </a:t>
            </a:r>
            <a:r>
              <a:rPr lang="en-US" altLang="zh-CN" dirty="0"/>
              <a:t>(</a:t>
            </a:r>
            <a:r>
              <a:rPr lang="en" altLang="zh-CN" dirty="0"/>
              <a:t>CVE Entry)</a:t>
            </a:r>
            <a:r>
              <a:rPr lang="zh-CN" altLang="en-US" dirty="0"/>
              <a:t>提供更丰富的信息，如</a:t>
            </a:r>
            <a:r>
              <a:rPr lang="en-US" altLang="zh-CN" dirty="0"/>
              <a:t>:</a:t>
            </a:r>
            <a:r>
              <a:rPr lang="zh-CN" altLang="en-US" dirty="0"/>
              <a:t>影响的软件名及版本、修复信息、严重性评分、影响评级等。 </a:t>
            </a:r>
          </a:p>
          <a:p>
            <a:r>
              <a:rPr lang="zh-CN" altLang="en" dirty="0"/>
              <a:t> </a:t>
            </a:r>
            <a:endParaRPr lang="zh-CN" altLang="en-US" dirty="0"/>
          </a:p>
        </p:txBody>
      </p:sp>
      <p:pic>
        <p:nvPicPr>
          <p:cNvPr id="4" name="图片 3">
            <a:extLst>
              <a:ext uri="{FF2B5EF4-FFF2-40B4-BE49-F238E27FC236}">
                <a16:creationId xmlns:a16="http://schemas.microsoft.com/office/drawing/2014/main" id="{02E991CA-292F-BC49-8FCE-23AA8E4327D5}"/>
              </a:ext>
            </a:extLst>
          </p:cNvPr>
          <p:cNvPicPr>
            <a:picLocks noChangeAspect="1"/>
          </p:cNvPicPr>
          <p:nvPr/>
        </p:nvPicPr>
        <p:blipFill>
          <a:blip r:embed="rId3"/>
          <a:stretch>
            <a:fillRect/>
          </a:stretch>
        </p:blipFill>
        <p:spPr>
          <a:xfrm>
            <a:off x="480550" y="2207738"/>
            <a:ext cx="8037350" cy="3794029"/>
          </a:xfrm>
          <a:prstGeom prst="rect">
            <a:avLst/>
          </a:prstGeom>
        </p:spPr>
      </p:pic>
      <p:pic>
        <p:nvPicPr>
          <p:cNvPr id="7" name="图片 6">
            <a:extLst>
              <a:ext uri="{FF2B5EF4-FFF2-40B4-BE49-F238E27FC236}">
                <a16:creationId xmlns:a16="http://schemas.microsoft.com/office/drawing/2014/main" id="{4959BC22-8A42-1C41-915B-B347C6021535}"/>
              </a:ext>
            </a:extLst>
          </p:cNvPr>
          <p:cNvPicPr>
            <a:picLocks noChangeAspect="1"/>
          </p:cNvPicPr>
          <p:nvPr/>
        </p:nvPicPr>
        <p:blipFill>
          <a:blip r:embed="rId4"/>
          <a:stretch>
            <a:fillRect/>
          </a:stretch>
        </p:blipFill>
        <p:spPr>
          <a:xfrm>
            <a:off x="6479262" y="2207738"/>
            <a:ext cx="8606306" cy="3794028"/>
          </a:xfrm>
          <a:prstGeom prst="rect">
            <a:avLst/>
          </a:prstGeom>
        </p:spPr>
      </p:pic>
    </p:spTree>
    <p:extLst>
      <p:ext uri="{BB962C8B-B14F-4D97-AF65-F5344CB8AC3E}">
        <p14:creationId xmlns:p14="http://schemas.microsoft.com/office/powerpoint/2010/main" val="8471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1.2 </a:t>
            </a:r>
            <a:r>
              <a:rPr kumimoji="1" lang="zh-CN" altLang="en-US" sz="1800" dirty="0"/>
              <a:t>漏洞公告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3"/>
            <a:ext cx="10693728" cy="1477328"/>
          </a:xfrm>
          <a:prstGeom prst="rect">
            <a:avLst/>
          </a:prstGeom>
          <a:noFill/>
        </p:spPr>
        <p:txBody>
          <a:bodyPr wrap="square" rtlCol="0">
            <a:spAutoFit/>
          </a:bodyPr>
          <a:lstStyle/>
          <a:p>
            <a:r>
              <a:rPr lang="zh-CN" altLang="en-US" b="1" dirty="0">
                <a:latin typeface="+mn-ea"/>
              </a:rPr>
              <a:t>漏洞公告</a:t>
            </a:r>
            <a:r>
              <a:rPr lang="en-US" altLang="zh-CN" b="1" dirty="0">
                <a:latin typeface="+mn-ea"/>
              </a:rPr>
              <a:t>(</a:t>
            </a:r>
            <a:r>
              <a:rPr lang="en" altLang="zh-CN" b="1" dirty="0">
                <a:latin typeface="+mn-ea"/>
              </a:rPr>
              <a:t>Advisory)</a:t>
            </a:r>
            <a:r>
              <a:rPr lang="zh-CN" altLang="en" dirty="0">
                <a:latin typeface="+mn-ea"/>
              </a:rPr>
              <a:t>，</a:t>
            </a:r>
            <a:r>
              <a:rPr lang="zh-CN" altLang="en-US" dirty="0">
                <a:latin typeface="+mn-ea"/>
              </a:rPr>
              <a:t>也被称为漏洞通告，一般是由受漏洞影响的软件的厂商</a:t>
            </a:r>
            <a:r>
              <a:rPr lang="en-US" altLang="zh-CN" dirty="0">
                <a:latin typeface="+mn-ea"/>
              </a:rPr>
              <a:t>(</a:t>
            </a:r>
            <a:r>
              <a:rPr lang="en" altLang="zh-CN" dirty="0">
                <a:latin typeface="+mn-ea"/>
              </a:rPr>
              <a:t>Vendor)</a:t>
            </a:r>
            <a:r>
              <a:rPr lang="zh-CN" altLang="en-US" dirty="0">
                <a:latin typeface="+mn-ea"/>
              </a:rPr>
              <a:t>对外发布的安全漏洞警报，通常包含</a:t>
            </a:r>
            <a:r>
              <a:rPr lang="en-US" altLang="zh-CN" dirty="0">
                <a:latin typeface="+mn-ea"/>
              </a:rPr>
              <a:t>:</a:t>
            </a:r>
            <a:r>
              <a:rPr lang="zh-CN" altLang="en-US" dirty="0">
                <a:latin typeface="+mn-ea"/>
              </a:rPr>
              <a:t> 漏洞触发描述、漏洞影响结果、漏洞软件名、软件版本等描述信息，有时也会包含漏洞发现者、漏洞问题报告</a:t>
            </a:r>
            <a:r>
              <a:rPr lang="en-US" altLang="zh-CN" dirty="0">
                <a:latin typeface="+mn-ea"/>
              </a:rPr>
              <a:t>(</a:t>
            </a:r>
            <a:r>
              <a:rPr lang="en" altLang="zh-CN" dirty="0">
                <a:latin typeface="+mn-ea"/>
              </a:rPr>
              <a:t>Issue Report)</a:t>
            </a:r>
            <a:r>
              <a:rPr lang="zh-CN" altLang="en" dirty="0">
                <a:latin typeface="+mn-ea"/>
              </a:rPr>
              <a:t>、</a:t>
            </a:r>
            <a:r>
              <a:rPr lang="zh-CN" altLang="en-US" dirty="0">
                <a:latin typeface="+mn-ea"/>
              </a:rPr>
              <a:t>漏洞补丁等知识。 </a:t>
            </a:r>
          </a:p>
          <a:p>
            <a:r>
              <a:rPr lang="zh-CN" altLang="en-US" dirty="0">
                <a:latin typeface="+mn-ea"/>
              </a:rPr>
              <a:t> </a:t>
            </a:r>
          </a:p>
          <a:p>
            <a:r>
              <a:rPr lang="zh-CN" altLang="en" dirty="0">
                <a:latin typeface="+mn-ea"/>
              </a:rPr>
              <a:t> </a:t>
            </a:r>
            <a:endParaRPr lang="zh-CN" altLang="en-US" dirty="0">
              <a:latin typeface="+mn-ea"/>
            </a:endParaRPr>
          </a:p>
        </p:txBody>
      </p:sp>
      <p:pic>
        <p:nvPicPr>
          <p:cNvPr id="5" name="图片 4">
            <a:extLst>
              <a:ext uri="{FF2B5EF4-FFF2-40B4-BE49-F238E27FC236}">
                <a16:creationId xmlns:a16="http://schemas.microsoft.com/office/drawing/2014/main" id="{17923EE2-3E0F-914A-9FFC-A553840C3A87}"/>
              </a:ext>
            </a:extLst>
          </p:cNvPr>
          <p:cNvPicPr>
            <a:picLocks noChangeAspect="1"/>
          </p:cNvPicPr>
          <p:nvPr/>
        </p:nvPicPr>
        <p:blipFill rotWithShape="1">
          <a:blip r:embed="rId3"/>
          <a:srcRect r="1478" b="19049"/>
          <a:stretch/>
        </p:blipFill>
        <p:spPr>
          <a:xfrm>
            <a:off x="569450" y="2429080"/>
            <a:ext cx="7093593" cy="4340217"/>
          </a:xfrm>
          <a:prstGeom prst="rect">
            <a:avLst/>
          </a:prstGeom>
        </p:spPr>
      </p:pic>
      <p:pic>
        <p:nvPicPr>
          <p:cNvPr id="9" name="图片 8">
            <a:extLst>
              <a:ext uri="{FF2B5EF4-FFF2-40B4-BE49-F238E27FC236}">
                <a16:creationId xmlns:a16="http://schemas.microsoft.com/office/drawing/2014/main" id="{624200A1-22BD-F448-84E6-989593478404}"/>
              </a:ext>
            </a:extLst>
          </p:cNvPr>
          <p:cNvPicPr>
            <a:picLocks noChangeAspect="1"/>
          </p:cNvPicPr>
          <p:nvPr/>
        </p:nvPicPr>
        <p:blipFill>
          <a:blip r:embed="rId4"/>
          <a:stretch>
            <a:fillRect/>
          </a:stretch>
        </p:blipFill>
        <p:spPr>
          <a:xfrm>
            <a:off x="7751943" y="3977925"/>
            <a:ext cx="6704796" cy="1477328"/>
          </a:xfrm>
          <a:prstGeom prst="rect">
            <a:avLst/>
          </a:prstGeom>
        </p:spPr>
      </p:pic>
    </p:spTree>
    <p:extLst>
      <p:ext uri="{BB962C8B-B14F-4D97-AF65-F5344CB8AC3E}">
        <p14:creationId xmlns:p14="http://schemas.microsoft.com/office/powerpoint/2010/main" val="22775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1.3 </a:t>
            </a:r>
            <a:r>
              <a:rPr kumimoji="1" lang="zh-CN" altLang="en-US" sz="1800" dirty="0"/>
              <a:t>漏洞补丁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4"/>
            <a:ext cx="10709226" cy="1222648"/>
          </a:xfrm>
          <a:prstGeom prst="rect">
            <a:avLst/>
          </a:prstGeom>
          <a:noFill/>
        </p:spPr>
        <p:txBody>
          <a:bodyPr wrap="square" rtlCol="0">
            <a:spAutoFit/>
          </a:bodyPr>
          <a:lstStyle/>
          <a:p>
            <a:r>
              <a:rPr lang="zh-CN" altLang="en-US" b="1" dirty="0">
                <a:latin typeface="+mn-ea"/>
              </a:rPr>
              <a:t>补丁</a:t>
            </a:r>
            <a:r>
              <a:rPr lang="en-US" altLang="zh-CN" b="1" dirty="0">
                <a:latin typeface="+mn-ea"/>
              </a:rPr>
              <a:t>(</a:t>
            </a:r>
            <a:r>
              <a:rPr lang="en" altLang="zh-CN" b="1" dirty="0">
                <a:latin typeface="+mn-ea"/>
              </a:rPr>
              <a:t>Patch)</a:t>
            </a:r>
            <a:r>
              <a:rPr lang="zh-CN" altLang="en" dirty="0">
                <a:latin typeface="+mn-ea"/>
              </a:rPr>
              <a:t>，</a:t>
            </a:r>
            <a:r>
              <a:rPr lang="zh-CN" altLang="en-US" dirty="0">
                <a:latin typeface="+mn-ea"/>
              </a:rPr>
              <a:t>也称：补丁程序，是指对计算机程序进行的一组更改，旨在更新其功能或修复其缺陷。</a:t>
            </a:r>
            <a:endParaRPr lang="en-US" altLang="zh-CN" dirty="0">
              <a:latin typeface="+mn-ea"/>
            </a:endParaRPr>
          </a:p>
          <a:p>
            <a:endParaRPr lang="en-US" altLang="zh-CN" dirty="0">
              <a:latin typeface="+mn-ea"/>
            </a:endParaRPr>
          </a:p>
          <a:p>
            <a:r>
              <a:rPr lang="zh-CN" altLang="en-US" b="1" dirty="0">
                <a:latin typeface="+mn-ea"/>
              </a:rPr>
              <a:t>漏洞补丁</a:t>
            </a:r>
            <a:r>
              <a:rPr lang="en-US" altLang="zh-CN" b="1" dirty="0">
                <a:latin typeface="+mn-ea"/>
              </a:rPr>
              <a:t>(</a:t>
            </a:r>
            <a:r>
              <a:rPr lang="en" altLang="zh-CN" b="1" dirty="0">
                <a:latin typeface="+mn-ea"/>
              </a:rPr>
              <a:t>Vulnerability</a:t>
            </a:r>
            <a:r>
              <a:rPr lang="zh-CN" altLang="en-US" b="1" dirty="0">
                <a:latin typeface="+mn-ea"/>
              </a:rPr>
              <a:t> </a:t>
            </a:r>
            <a:r>
              <a:rPr lang="en" altLang="zh-CN" b="1" dirty="0">
                <a:latin typeface="+mn-ea"/>
              </a:rPr>
              <a:t>Patch)</a:t>
            </a:r>
            <a:r>
              <a:rPr lang="zh-CN" altLang="en-US" dirty="0">
                <a:latin typeface="+mn-ea"/>
              </a:rPr>
              <a:t>则指为修复程序中的安全漏洞所开发的补丁，补丁的形式通常是</a:t>
            </a:r>
            <a:r>
              <a:rPr lang="en" altLang="zh-CN" dirty="0">
                <a:latin typeface="+mn-ea"/>
              </a:rPr>
              <a:t>Git</a:t>
            </a:r>
            <a:r>
              <a:rPr lang="zh-CN" altLang="en-US" dirty="0">
                <a:latin typeface="+mn-ea"/>
              </a:rPr>
              <a:t>和</a:t>
            </a:r>
            <a:r>
              <a:rPr lang="en" altLang="zh-CN" dirty="0">
                <a:latin typeface="+mn-ea"/>
              </a:rPr>
              <a:t>SVN</a:t>
            </a:r>
            <a:r>
              <a:rPr lang="zh-CN" altLang="en-US" dirty="0">
                <a:latin typeface="+mn-ea"/>
              </a:rPr>
              <a:t>中的代码提交</a:t>
            </a:r>
            <a:r>
              <a:rPr lang="en-US" altLang="zh-CN" dirty="0">
                <a:latin typeface="+mn-ea"/>
              </a:rPr>
              <a:t>(</a:t>
            </a:r>
            <a:r>
              <a:rPr lang="en" altLang="zh-CN" dirty="0">
                <a:latin typeface="+mn-ea"/>
              </a:rPr>
              <a:t>Commit)</a:t>
            </a:r>
            <a:r>
              <a:rPr lang="zh-CN" altLang="en" dirty="0">
                <a:latin typeface="+mn-ea"/>
              </a:rPr>
              <a:t>，</a:t>
            </a:r>
            <a:r>
              <a:rPr lang="zh-CN" altLang="en-US" dirty="0">
                <a:latin typeface="+mn-ea"/>
              </a:rPr>
              <a:t>或是文本文件</a:t>
            </a:r>
            <a:r>
              <a:rPr lang="en-US" altLang="zh-CN" dirty="0">
                <a:latin typeface="+mn-ea"/>
              </a:rPr>
              <a:t>(.</a:t>
            </a:r>
            <a:r>
              <a:rPr lang="en" altLang="zh-CN" dirty="0">
                <a:latin typeface="+mn-ea"/>
              </a:rPr>
              <a:t>patch</a:t>
            </a:r>
            <a:r>
              <a:rPr lang="en-US" altLang="zh-CN" dirty="0">
                <a:latin typeface="+mn-ea"/>
              </a:rPr>
              <a:t>)</a:t>
            </a:r>
            <a:r>
              <a:rPr lang="zh-CN" altLang="en-US" dirty="0">
                <a:latin typeface="+mn-ea"/>
              </a:rPr>
              <a:t>。</a:t>
            </a:r>
          </a:p>
        </p:txBody>
      </p:sp>
      <p:pic>
        <p:nvPicPr>
          <p:cNvPr id="4" name="图片 3">
            <a:extLst>
              <a:ext uri="{FF2B5EF4-FFF2-40B4-BE49-F238E27FC236}">
                <a16:creationId xmlns:a16="http://schemas.microsoft.com/office/drawing/2014/main" id="{36E2055F-F3D4-0C41-A356-A75B3FFA6389}"/>
              </a:ext>
            </a:extLst>
          </p:cNvPr>
          <p:cNvPicPr>
            <a:picLocks noChangeAspect="1"/>
          </p:cNvPicPr>
          <p:nvPr/>
        </p:nvPicPr>
        <p:blipFill rotWithShape="1">
          <a:blip r:embed="rId3"/>
          <a:srcRect t="72896" r="466"/>
          <a:stretch/>
        </p:blipFill>
        <p:spPr>
          <a:xfrm>
            <a:off x="589038" y="4769800"/>
            <a:ext cx="6617674" cy="1907080"/>
          </a:xfrm>
          <a:prstGeom prst="rect">
            <a:avLst/>
          </a:prstGeom>
        </p:spPr>
      </p:pic>
      <p:pic>
        <p:nvPicPr>
          <p:cNvPr id="8" name="图片 7">
            <a:extLst>
              <a:ext uri="{FF2B5EF4-FFF2-40B4-BE49-F238E27FC236}">
                <a16:creationId xmlns:a16="http://schemas.microsoft.com/office/drawing/2014/main" id="{77C92B50-58E6-A54D-865F-719BE68666C4}"/>
              </a:ext>
            </a:extLst>
          </p:cNvPr>
          <p:cNvPicPr>
            <a:picLocks noChangeAspect="1"/>
          </p:cNvPicPr>
          <p:nvPr/>
        </p:nvPicPr>
        <p:blipFill rotWithShape="1">
          <a:blip r:embed="rId3"/>
          <a:srcRect t="14908" r="335" b="60001"/>
          <a:stretch/>
        </p:blipFill>
        <p:spPr>
          <a:xfrm>
            <a:off x="589038" y="3006671"/>
            <a:ext cx="6617674" cy="1763129"/>
          </a:xfrm>
          <a:prstGeom prst="rect">
            <a:avLst/>
          </a:prstGeom>
        </p:spPr>
      </p:pic>
    </p:spTree>
    <p:extLst>
      <p:ext uri="{BB962C8B-B14F-4D97-AF65-F5344CB8AC3E}">
        <p14:creationId xmlns:p14="http://schemas.microsoft.com/office/powerpoint/2010/main" val="330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5116518" cy="2373032"/>
          </a:xfrm>
        </p:spPr>
        <p:txBody>
          <a:bodyPr/>
          <a:lstStyle/>
          <a:p>
            <a:r>
              <a:rPr kumimoji="1" lang="zh-CN" altLang="en-US" sz="4800" dirty="0">
                <a:latin typeface="+mj-lt"/>
                <a:cs typeface="Times New Roman" panose="02020603050405020304" pitchFamily="18" charset="0"/>
              </a:rPr>
              <a:t>开源软件漏洞补丁的经验研究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35598488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11191</TotalTime>
  <Words>4491</Words>
  <Application>Microsoft Office PowerPoint</Application>
  <PresentationFormat>宽屏</PresentationFormat>
  <Paragraphs>269</Paragraphs>
  <Slides>30</Slides>
  <Notes>25</Notes>
  <HiddenSlides>3</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30</vt:i4>
      </vt:variant>
    </vt:vector>
  </HeadingPairs>
  <TitlesOfParts>
    <vt:vector size="36" baseType="lpstr">
      <vt:lpstr>Microsoft YaHei UI</vt:lpstr>
      <vt:lpstr>微软雅黑</vt:lpstr>
      <vt:lpstr>微软雅黑</vt:lpstr>
      <vt:lpstr>Arial</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Xu congying</cp:lastModifiedBy>
  <cp:revision>1352</cp:revision>
  <cp:lastPrinted>2021-09-27T10:46:17Z</cp:lastPrinted>
  <dcterms:created xsi:type="dcterms:W3CDTF">2015-08-18T02:51:41Z</dcterms:created>
  <dcterms:modified xsi:type="dcterms:W3CDTF">2022-04-28T14:12:48Z</dcterms:modified>
  <cp:category/>
</cp:coreProperties>
</file>